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319" r:id="rId2"/>
    <p:sldId id="420" r:id="rId3"/>
    <p:sldId id="421" r:id="rId4"/>
    <p:sldId id="278" r:id="rId5"/>
    <p:sldId id="422" r:id="rId6"/>
    <p:sldId id="423" r:id="rId7"/>
    <p:sldId id="424" r:id="rId8"/>
    <p:sldId id="287" r:id="rId9"/>
    <p:sldId id="292" r:id="rId10"/>
    <p:sldId id="290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41" r:id="rId27"/>
    <p:sldId id="425" r:id="rId28"/>
    <p:sldId id="426" r:id="rId29"/>
    <p:sldId id="427" r:id="rId30"/>
    <p:sldId id="428" r:id="rId31"/>
    <p:sldId id="429" r:id="rId32"/>
    <p:sldId id="430" r:id="rId33"/>
    <p:sldId id="431" r:id="rId34"/>
    <p:sldId id="432" r:id="rId35"/>
    <p:sldId id="433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8" r:id="rId44"/>
    <p:sldId id="419" r:id="rId45"/>
    <p:sldId id="434" r:id="rId46"/>
    <p:sldId id="435" r:id="rId47"/>
    <p:sldId id="436" r:id="rId48"/>
    <p:sldId id="437" r:id="rId49"/>
    <p:sldId id="438" r:id="rId50"/>
    <p:sldId id="439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56" r:id="rId61"/>
    <p:sldId id="257" r:id="rId62"/>
    <p:sldId id="258" r:id="rId63"/>
    <p:sldId id="259" r:id="rId64"/>
    <p:sldId id="260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74CA1-89D8-40C3-A462-00C42E195B7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A246A-FA80-4811-A7AA-1E1E73010A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ECCV_2018/papers/Sanghyun_Woo_Convolutional_Block_Attention_ECCV_2018_paper.pdf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611.05594.pdf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Motivition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虽然说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的模型可通过不断增加深度来获得能力提升（即分类准备性能提高），但愈到后期，靠单纯增加模型层数换来的边际性能提升愈低。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）加宽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block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意味着会带来训练参数数目平方级数目的增加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容易造成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里面插入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层有效地避免了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4A2D5-C562-A24A-AC72-122C8599A5A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4A2D5-C562-A24A-AC72-122C8599A5A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深度可分离卷积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空间就空间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通道就通道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不要共同映射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4A2D5-C562-A24A-AC72-122C8599A5A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bd221ba8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bd221ba8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bd221ba8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bd221ba8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bd221ba8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bd221ba8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bd221ba8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bd221ba8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bd221ba8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bd221ba8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617C-EA8A-F64B-873F-77F355D230B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the Convolutional Block Attention Module (CBAM) was brought into fashion in the ECCV 2018 paper titled "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CBAM: Convolutional Block Attention Module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the general concept was introduced in the 2016 paper titled "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SCA-CNN: Spatial and Channel-wise Attention in Convolutional Networks for Image Captioning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33D6B-E22A-674B-AE61-5083C218949F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extension of SE net adding spatial attention and applying to (medical) image segmentation.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33D6B-E22A-674B-AE61-5083C218949F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617C-EA8A-F64B-873F-77F355D230B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617C-EA8A-F64B-873F-77F355D230B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617C-EA8A-F64B-873F-77F355D230B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617C-EA8A-F64B-873F-77F355D230B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617C-EA8A-F64B-873F-77F355D230B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FF08-590E-40CA-9C1C-DA1C927BDC23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1659A-DF9E-457E-8347-BBFDE566A3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e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5D3234C-2CB1-4232-823E-0BCFF206C130}"/>
              </a:ext>
            </a:extLst>
          </p:cNvPr>
          <p:cNvGrpSpPr/>
          <p:nvPr/>
        </p:nvGrpSpPr>
        <p:grpSpPr>
          <a:xfrm>
            <a:off x="336329" y="108730"/>
            <a:ext cx="11771588" cy="1041250"/>
            <a:chOff x="336329" y="192813"/>
            <a:chExt cx="11771588" cy="104125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F611084-42AE-4721-8CC8-D0351168C15C}"/>
                </a:ext>
              </a:extLst>
            </p:cNvPr>
            <p:cNvSpPr txBox="1"/>
            <p:nvPr/>
          </p:nvSpPr>
          <p:spPr>
            <a:xfrm>
              <a:off x="7892225" y="403066"/>
              <a:ext cx="4215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rgbClr val="ED6D00"/>
                  </a:solidFill>
                  <a:latin typeface="Algerian" panose="04020705040A02060702" pitchFamily="82" charset="0"/>
                </a:rPr>
                <a:t>ML4CV Group</a:t>
              </a:r>
              <a:endParaRPr lang="zh-CN" altLang="en-US" sz="4800" dirty="0">
                <a:solidFill>
                  <a:srgbClr val="ED6D00"/>
                </a:solidFill>
                <a:latin typeface="Algerian" panose="04020705040A02060702" pitchFamily="82" charset="0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8CA85BD-6D83-48B5-9E00-160ED0EA7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13" t="37158" r="15533" b="44469"/>
            <a:stretch/>
          </p:blipFill>
          <p:spPr>
            <a:xfrm>
              <a:off x="336329" y="192813"/>
              <a:ext cx="5433849" cy="1041250"/>
            </a:xfrm>
            <a:prstGeom prst="rect">
              <a:avLst/>
            </a:prstGeom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DA53E8-DE48-4A5C-B37A-34EEC2D1266A}"/>
              </a:ext>
            </a:extLst>
          </p:cNvPr>
          <p:cNvSpPr txBox="1"/>
          <p:nvPr/>
        </p:nvSpPr>
        <p:spPr>
          <a:xfrm>
            <a:off x="2869323" y="2638096"/>
            <a:ext cx="6863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atin typeface="Calibri" panose="020F0502020204030204" pitchFamily="34" charset="0"/>
                <a:cs typeface="Calibri" panose="020F0502020204030204" pitchFamily="34" charset="0"/>
              </a:rPr>
              <a:t>Group Discussion</a:t>
            </a:r>
            <a:endParaRPr lang="zh-CN" alt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7DF2390A-5C48-4ACF-9969-DD0DA51D4230}"/>
              </a:ext>
            </a:extLst>
          </p:cNvPr>
          <p:cNvSpPr txBox="1"/>
          <p:nvPr/>
        </p:nvSpPr>
        <p:spPr>
          <a:xfrm>
            <a:off x="8216265" y="5155565"/>
            <a:ext cx="2627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>
                <a:latin typeface="Minion Pro SmBd" panose="02040603060306020203" charset="0"/>
                <a:cs typeface="Minion Pro SmBd" panose="02040603060306020203" charset="0"/>
                <a:sym typeface="+mn-ea"/>
              </a:rPr>
              <a:t>November 2, </a:t>
            </a:r>
            <a:r>
              <a:rPr lang="en-US" altLang="zh-CN" sz="2400" dirty="0">
                <a:latin typeface="Minion Pro SmBd" panose="02040603060306020203" charset="0"/>
                <a:cs typeface="Minion Pro SmBd" panose="02040603060306020203" charset="0"/>
                <a:sym typeface="+mn-ea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44699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u="sng" dirty="0"/>
              <a:t>GoogLeNet:</a:t>
            </a:r>
            <a:r>
              <a:rPr lang="zh-CN" altLang="en-US" i="1" u="sng" dirty="0"/>
              <a:t> </a:t>
            </a:r>
            <a:r>
              <a:rPr lang="en-US" altLang="zh-CN" i="1" u="sng" dirty="0"/>
              <a:t>Architecture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71" y="1690688"/>
            <a:ext cx="10515600" cy="33012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69895" y="3402106"/>
            <a:ext cx="1855694" cy="76218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6896" y="500086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Stem</a:t>
            </a:r>
            <a:r>
              <a:rPr kumimoji="1"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network:</a:t>
            </a:r>
          </a:p>
          <a:p>
            <a:r>
              <a:rPr kumimoji="1"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Conv-Pool-2x</a:t>
            </a:r>
            <a:r>
              <a:rPr kumimoji="1"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Conv-Pool</a:t>
            </a:r>
            <a:endParaRPr kumimoji="1"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线箭头连接符 7"/>
          <p:cNvCxnSpPr>
            <a:stCxn id="6" idx="0"/>
          </p:cNvCxnSpPr>
          <p:nvPr/>
        </p:nvCxnSpPr>
        <p:spPr>
          <a:xfrm flipV="1">
            <a:off x="1572245" y="4254960"/>
            <a:ext cx="122085" cy="745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25589" y="1690689"/>
            <a:ext cx="7113494" cy="330127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71360" y="5948194"/>
            <a:ext cx="2621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Stacked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线箭头连接符 12"/>
          <p:cNvCxnSpPr>
            <a:stCxn id="11" idx="0"/>
          </p:cNvCxnSpPr>
          <p:nvPr/>
        </p:nvCxnSpPr>
        <p:spPr>
          <a:xfrm flipV="1">
            <a:off x="5681975" y="4991963"/>
            <a:ext cx="754567" cy="9562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669307" y="3876960"/>
            <a:ext cx="1515035" cy="654699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152530" y="2353235"/>
            <a:ext cx="981635" cy="7261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1134165" y="253163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19" name="矩形 18"/>
          <p:cNvSpPr/>
          <p:nvPr/>
        </p:nvSpPr>
        <p:spPr>
          <a:xfrm>
            <a:off x="8204571" y="5470078"/>
            <a:ext cx="3488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Auxiliary classification outputs: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AvgPool-1x1Conv-FC-FC-Softmax</a:t>
            </a:r>
            <a:endParaRPr lang="zh-CN" altLang="en-US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线箭头连接符 20"/>
          <p:cNvCxnSpPr>
            <a:stCxn id="19" idx="0"/>
            <a:endCxn id="16" idx="2"/>
          </p:cNvCxnSpPr>
          <p:nvPr/>
        </p:nvCxnSpPr>
        <p:spPr>
          <a:xfrm flipH="1" flipV="1">
            <a:off x="8426825" y="4531659"/>
            <a:ext cx="1522230" cy="9384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3"/>
          <p:cNvSpPr txBox="1"/>
          <p:nvPr/>
        </p:nvSpPr>
        <p:spPr>
          <a:xfrm>
            <a:off x="6145530" y="6582410"/>
            <a:ext cx="604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et al.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deeper with convolutions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1555" y="4269474"/>
            <a:ext cx="1326554" cy="612000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2"/>
          <p:cNvSpPr txBox="1"/>
          <p:nvPr/>
        </p:nvSpPr>
        <p:spPr>
          <a:xfrm>
            <a:off x="2757488" y="2876550"/>
            <a:ext cx="6678612" cy="1106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6600">
                <a:latin typeface="Tekton Pro" panose="020F0603020208020904" charset="0"/>
                <a:ea typeface="宋体" panose="02010600030101010101" pitchFamily="2" charset="-122"/>
              </a:rPr>
              <a:t>Depth Based CNNs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23485" y="4767580"/>
            <a:ext cx="5511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>
                <a:latin typeface="Minion Pro SmBd" panose="02040603060306020203" charset="0"/>
                <a:cs typeface="Minion Pro SmBd" panose="02040603060306020203" charset="0"/>
                <a:sym typeface="+mn-ea"/>
              </a:rPr>
              <a:t>Zhiqiang Wang</a:t>
            </a:r>
          </a:p>
          <a:p>
            <a:pPr algn="r"/>
            <a:r>
              <a:rPr lang="en-US" altLang="zh-CN">
                <a:latin typeface="Minion Pro SmBd" panose="02040603060306020203" charset="0"/>
                <a:cs typeface="Minion Pro SmBd" panose="02040603060306020203" charset="0"/>
                <a:sym typeface="+mn-ea"/>
              </a:rPr>
              <a:t>October 12, 20220</a:t>
            </a:r>
            <a:endParaRPr lang="en-US" altLang="zh-CN">
              <a:latin typeface="Minion Pro SmBd" panose="02040603060306020203" charset="0"/>
              <a:cs typeface="Minion Pro SmBd" panose="02040603060306020203" charset="0"/>
            </a:endParaRPr>
          </a:p>
          <a:p>
            <a:pPr algn="r"/>
            <a:r>
              <a:rPr lang="en-US" altLang="zh-CN">
                <a:latin typeface="Minion Pro SmBd" panose="02040603060306020203" charset="0"/>
                <a:cs typeface="Minion Pro SmBd" panose="02040603060306020203" charset="0"/>
              </a:rPr>
              <a:t>Southern University of Science and Technology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1"/>
          <p:cNvSpPr txBox="1"/>
          <p:nvPr/>
        </p:nvSpPr>
        <p:spPr>
          <a:xfrm>
            <a:off x="4441825" y="333375"/>
            <a:ext cx="324961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Highway Networks</a:t>
            </a:r>
          </a:p>
        </p:txBody>
      </p:sp>
      <p:pic>
        <p:nvPicPr>
          <p:cNvPr id="819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8" y="2552700"/>
            <a:ext cx="2336800" cy="747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文本框 2"/>
          <p:cNvSpPr txBox="1"/>
          <p:nvPr/>
        </p:nvSpPr>
        <p:spPr>
          <a:xfrm>
            <a:off x="468313" y="779463"/>
            <a:ext cx="11196637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1">
                <a:latin typeface="Cambria" panose="02040503050406030204" charset="0"/>
                <a:ea typeface="宋体" panose="02010600030101010101" pitchFamily="2" charset="-122"/>
              </a:rPr>
              <a:t>Question:</a:t>
            </a:r>
          </a:p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    Theoretical and empirical evidence show that depth of neural networks is a crucial ingredient for their success. However, network training becomes more difficult with increasing depth.	</a:t>
            </a:r>
          </a:p>
        </p:txBody>
      </p:sp>
      <p:sp>
        <p:nvSpPr>
          <p:cNvPr id="8196" name="文本框 3"/>
          <p:cNvSpPr txBox="1"/>
          <p:nvPr/>
        </p:nvSpPr>
        <p:spPr>
          <a:xfrm>
            <a:off x="660400" y="2155825"/>
            <a:ext cx="49180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1">
                <a:latin typeface="Cambria" panose="02040503050406030204" charset="0"/>
                <a:ea typeface="宋体" panose="02010600030101010101" pitchFamily="2" charset="-122"/>
              </a:rPr>
              <a:t>layers of a plain feedforward neural network</a:t>
            </a:r>
          </a:p>
        </p:txBody>
      </p:sp>
      <p:sp>
        <p:nvSpPr>
          <p:cNvPr id="8197" name="文本框 4"/>
          <p:cNvSpPr txBox="1"/>
          <p:nvPr/>
        </p:nvSpPr>
        <p:spPr>
          <a:xfrm>
            <a:off x="236538" y="3251200"/>
            <a:ext cx="5765800" cy="676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i="1">
                <a:latin typeface="Cambria" panose="02040503050406030204" charset="0"/>
                <a:ea typeface="宋体" panose="02010600030101010101" pitchFamily="2" charset="-122"/>
              </a:rPr>
              <a:t>H</a:t>
            </a:r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 is usually an afffine transform followed by a non-linear activation function.</a:t>
            </a:r>
          </a:p>
        </p:txBody>
      </p:sp>
      <p:pic>
        <p:nvPicPr>
          <p:cNvPr id="8198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5070475"/>
            <a:ext cx="4989513" cy="466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文本框 6"/>
          <p:cNvSpPr txBox="1"/>
          <p:nvPr/>
        </p:nvSpPr>
        <p:spPr>
          <a:xfrm>
            <a:off x="1160463" y="4552950"/>
            <a:ext cx="38735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1">
                <a:latin typeface="Cambria" panose="02040503050406030204" charset="0"/>
                <a:ea typeface="宋体" panose="02010600030101010101" pitchFamily="2" charset="-122"/>
              </a:rPr>
              <a:t>architecture of highway  networks</a:t>
            </a:r>
          </a:p>
        </p:txBody>
      </p:sp>
      <p:sp>
        <p:nvSpPr>
          <p:cNvPr id="8200" name="文本框 7"/>
          <p:cNvSpPr txBox="1"/>
          <p:nvPr/>
        </p:nvSpPr>
        <p:spPr>
          <a:xfrm>
            <a:off x="523875" y="5829300"/>
            <a:ext cx="5838825" cy="6746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i="1">
                <a:latin typeface="Cambria" panose="02040503050406030204" charset="0"/>
                <a:ea typeface="宋体" panose="02010600030101010101" pitchFamily="2" charset="-122"/>
              </a:rPr>
              <a:t>T</a:t>
            </a:r>
            <a:r>
              <a:rPr lang="en-US" altLang="zh-CN" sz="2000">
                <a:latin typeface="Cambria" panose="02040503050406030204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denotes transform gate and </a:t>
            </a:r>
            <a:r>
              <a:rPr lang="en-US" altLang="zh-CN" sz="2000" b="1" i="1">
                <a:latin typeface="Cambria" panose="02040503050406030204" charset="0"/>
                <a:ea typeface="宋体" panose="02010600030101010101" pitchFamily="2" charset="-122"/>
              </a:rPr>
              <a:t>C</a:t>
            </a:r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 denotes carry gate.</a:t>
            </a:r>
          </a:p>
          <a:p>
            <a:endParaRPr lang="en-US" altLang="zh-CN">
              <a:latin typeface="Cambria" panose="02040503050406030204" charset="0"/>
              <a:ea typeface="宋体" panose="02010600030101010101" pitchFamily="2" charset="-122"/>
            </a:endParaRPr>
          </a:p>
        </p:txBody>
      </p:sp>
      <p:sp>
        <p:nvSpPr>
          <p:cNvPr id="8201" name="文本框 8"/>
          <p:cNvSpPr txBox="1"/>
          <p:nvPr/>
        </p:nvSpPr>
        <p:spPr>
          <a:xfrm>
            <a:off x="6500813" y="2155825"/>
            <a:ext cx="475615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For simplicity, we can set </a:t>
            </a:r>
            <a:r>
              <a:rPr lang="en-US" altLang="zh-CN" sz="2000" b="1" i="1">
                <a:latin typeface="Cambria" panose="02040503050406030204" charset="0"/>
                <a:ea typeface="宋体" panose="02010600030101010101" pitchFamily="2" charset="-122"/>
              </a:rPr>
              <a:t>C = 1 - T</a:t>
            </a:r>
          </a:p>
        </p:txBody>
      </p:sp>
      <p:pic>
        <p:nvPicPr>
          <p:cNvPr id="8202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2822575"/>
            <a:ext cx="473392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3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675" y="3459163"/>
            <a:ext cx="3584575" cy="679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4" name="文本框 12"/>
          <p:cNvSpPr txBox="1"/>
          <p:nvPr/>
        </p:nvSpPr>
        <p:spPr>
          <a:xfrm>
            <a:off x="6604000" y="4318000"/>
            <a:ext cx="3968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A block with two non-linear transform.</a:t>
            </a:r>
          </a:p>
        </p:txBody>
      </p:sp>
      <p:pic>
        <p:nvPicPr>
          <p:cNvPr id="820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663" y="5070475"/>
            <a:ext cx="2900362" cy="346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6" name="文本框 15"/>
          <p:cNvSpPr txBox="1"/>
          <p:nvPr/>
        </p:nvSpPr>
        <p:spPr>
          <a:xfrm>
            <a:off x="6362700" y="5718175"/>
            <a:ext cx="5421313" cy="6746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i="1">
                <a:latin typeface="Cambria" panose="02040503050406030204" charset="0"/>
                <a:ea typeface="宋体" panose="02010600030101010101" pitchFamily="2" charset="-122"/>
              </a:rPr>
              <a:t>b</a:t>
            </a:r>
            <a:r>
              <a:rPr lang="en-US" altLang="zh-CN" sz="2000" b="1" i="1" baseline="-25000">
                <a:latin typeface="Cambria" panose="02040503050406030204" charset="0"/>
                <a:ea typeface="宋体" panose="02010600030101010101" pitchFamily="2" charset="-122"/>
              </a:rPr>
              <a:t>T</a:t>
            </a:r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 can be initialized with a negative value such that the network is initially biased towards carry behavior.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37675" y="440690"/>
            <a:ext cx="2098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如何训练深度网络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1"/>
          <p:cNvSpPr txBox="1"/>
          <p:nvPr/>
        </p:nvSpPr>
        <p:spPr>
          <a:xfrm>
            <a:off x="4441825" y="333375"/>
            <a:ext cx="324961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Highway Networks</a:t>
            </a:r>
          </a:p>
        </p:txBody>
      </p:sp>
      <p:pic>
        <p:nvPicPr>
          <p:cNvPr id="9218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717675"/>
            <a:ext cx="11117263" cy="424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文本框 1"/>
          <p:cNvSpPr txBox="1"/>
          <p:nvPr/>
        </p:nvSpPr>
        <p:spPr>
          <a:xfrm>
            <a:off x="5108575" y="365125"/>
            <a:ext cx="197485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ResNet</a:t>
            </a:r>
          </a:p>
        </p:txBody>
      </p:sp>
      <p:sp>
        <p:nvSpPr>
          <p:cNvPr id="10242" name="文本框 2"/>
          <p:cNvSpPr txBox="1"/>
          <p:nvPr/>
        </p:nvSpPr>
        <p:spPr>
          <a:xfrm>
            <a:off x="468313" y="708025"/>
            <a:ext cx="1068546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1">
                <a:latin typeface="Cambria" panose="02040503050406030204" charset="0"/>
                <a:ea typeface="宋体" panose="02010600030101010101" pitchFamily="2" charset="-122"/>
              </a:rPr>
              <a:t>Question:</a:t>
            </a:r>
          </a:p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    Deeper neural networks are more difficult to train.	</a:t>
            </a:r>
          </a:p>
        </p:txBody>
      </p:sp>
      <p:sp>
        <p:nvSpPr>
          <p:cNvPr id="10243" name="文本框 4"/>
          <p:cNvSpPr txBox="1"/>
          <p:nvPr/>
        </p:nvSpPr>
        <p:spPr>
          <a:xfrm>
            <a:off x="241300" y="1687513"/>
            <a:ext cx="576738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Instead of hoping each few stacked layers directly fit a desired underlying mapping, we explicity let these layers fit a residual mapping.</a:t>
            </a:r>
          </a:p>
        </p:txBody>
      </p:sp>
      <p:pic>
        <p:nvPicPr>
          <p:cNvPr id="1024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3646488"/>
            <a:ext cx="4956175" cy="2792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3" y="2765425"/>
            <a:ext cx="3489325" cy="557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25" y="2244725"/>
            <a:ext cx="3756025" cy="541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7" name="文本框 6"/>
          <p:cNvSpPr txBox="1"/>
          <p:nvPr/>
        </p:nvSpPr>
        <p:spPr>
          <a:xfrm>
            <a:off x="6391275" y="1687513"/>
            <a:ext cx="45212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Matching dimensions.    (Size &amp; Depth)</a:t>
            </a:r>
          </a:p>
        </p:txBody>
      </p:sp>
      <p:sp>
        <p:nvSpPr>
          <p:cNvPr id="10248" name="文本框 8"/>
          <p:cNvSpPr txBox="1"/>
          <p:nvPr/>
        </p:nvSpPr>
        <p:spPr>
          <a:xfrm>
            <a:off x="6492875" y="2954338"/>
            <a:ext cx="5311775" cy="6746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The form of  the residual function </a:t>
            </a:r>
            <a:r>
              <a:rPr lang="en-US" altLang="zh-CN" sz="2000" b="1" i="1">
                <a:latin typeface="Cambria" panose="02040503050406030204" charset="0"/>
                <a:ea typeface="宋体" panose="02010600030101010101" pitchFamily="2" charset="-122"/>
              </a:rPr>
              <a:t>F</a:t>
            </a:r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 is flexible.</a:t>
            </a:r>
          </a:p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(2 or 3 layers, while more layers are possible)</a:t>
            </a:r>
          </a:p>
        </p:txBody>
      </p:sp>
      <p:pic>
        <p:nvPicPr>
          <p:cNvPr id="10249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0" y="3836988"/>
            <a:ext cx="5591175" cy="2730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1"/>
          <p:cNvSpPr txBox="1"/>
          <p:nvPr/>
        </p:nvSpPr>
        <p:spPr>
          <a:xfrm>
            <a:off x="5108575" y="365125"/>
            <a:ext cx="197485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ResNet</a:t>
            </a:r>
          </a:p>
        </p:txBody>
      </p:sp>
      <p:pic>
        <p:nvPicPr>
          <p:cNvPr id="11266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31875"/>
            <a:ext cx="8851900" cy="3089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63" y="4360863"/>
            <a:ext cx="6111875" cy="2103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8" name="文本框 11"/>
          <p:cNvSpPr txBox="1"/>
          <p:nvPr/>
        </p:nvSpPr>
        <p:spPr>
          <a:xfrm>
            <a:off x="9048750" y="1052513"/>
            <a:ext cx="2952750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深层网络的退化问题在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ResNet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中得到了解决，并且预测的准确率随着网络的加深而提高了。</a:t>
            </a:r>
          </a:p>
          <a:p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相比于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plain networks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，同等的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ResNet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在提升准确率上表现得更好。</a:t>
            </a:r>
          </a:p>
          <a:p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ResNet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在训练的前期收敛更快。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文本框 1"/>
          <p:cNvSpPr txBox="1"/>
          <p:nvPr/>
        </p:nvSpPr>
        <p:spPr>
          <a:xfrm>
            <a:off x="5153025" y="382588"/>
            <a:ext cx="188595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Inception</a:t>
            </a:r>
          </a:p>
        </p:txBody>
      </p:sp>
      <p:pic>
        <p:nvPicPr>
          <p:cNvPr id="1229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8463"/>
            <a:ext cx="7313613" cy="4090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314575"/>
            <a:ext cx="10052050" cy="4237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文本框 1"/>
          <p:cNvSpPr txBox="1"/>
          <p:nvPr/>
        </p:nvSpPr>
        <p:spPr>
          <a:xfrm>
            <a:off x="4757738" y="355600"/>
            <a:ext cx="267652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Inception  v1</a:t>
            </a:r>
          </a:p>
        </p:txBody>
      </p:sp>
      <p:sp>
        <p:nvSpPr>
          <p:cNvPr id="13315" name="文本框 4"/>
          <p:cNvSpPr txBox="1"/>
          <p:nvPr/>
        </p:nvSpPr>
        <p:spPr>
          <a:xfrm>
            <a:off x="495300" y="1144588"/>
            <a:ext cx="1120140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The main hallmark of this architecture is the</a:t>
            </a:r>
            <a:r>
              <a:rPr lang="en-US" altLang="zh-CN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</a:rPr>
              <a:t> improved utilization of the computing resources</a:t>
            </a:r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 inside the network. This was achieved by a carefully crafted design that allows for </a:t>
            </a:r>
            <a:r>
              <a:rPr lang="en-US" altLang="zh-CN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</a:rPr>
              <a:t>increasing the depth and width</a:t>
            </a:r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 of the network while keeping the computational budget constant.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63" y="1214438"/>
            <a:ext cx="5629275" cy="414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709613"/>
            <a:ext cx="1809750" cy="5983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438275"/>
            <a:ext cx="5219700" cy="3695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文本框 5"/>
          <p:cNvSpPr txBox="1"/>
          <p:nvPr/>
        </p:nvSpPr>
        <p:spPr>
          <a:xfrm>
            <a:off x="985838" y="341313"/>
            <a:ext cx="15081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GoogLeNet</a:t>
            </a:r>
          </a:p>
        </p:txBody>
      </p:sp>
      <p:sp>
        <p:nvSpPr>
          <p:cNvPr id="14341" name="文本框 7"/>
          <p:cNvSpPr txBox="1"/>
          <p:nvPr/>
        </p:nvSpPr>
        <p:spPr>
          <a:xfrm>
            <a:off x="4083050" y="5780088"/>
            <a:ext cx="176688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宋体" panose="02010600030101010101" pitchFamily="2" charset="-122"/>
              </a:rPr>
              <a:t>Inception  v1</a:t>
            </a:r>
          </a:p>
        </p:txBody>
      </p:sp>
      <p:sp>
        <p:nvSpPr>
          <p:cNvPr id="14342" name="文本框 8"/>
          <p:cNvSpPr txBox="1"/>
          <p:nvPr/>
        </p:nvSpPr>
        <p:spPr>
          <a:xfrm>
            <a:off x="8572500" y="5722938"/>
            <a:ext cx="226853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宋体" panose="02010600030101010101" pitchFamily="2" charset="-122"/>
              </a:rPr>
              <a:t>Auxiliary classifier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"/>
          <p:cNvSpPr txBox="1"/>
          <p:nvPr/>
        </p:nvSpPr>
        <p:spPr>
          <a:xfrm>
            <a:off x="3530600" y="392113"/>
            <a:ext cx="51308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Inception  v2   &amp;   Inception  v3</a:t>
            </a:r>
          </a:p>
        </p:txBody>
      </p:sp>
      <p:pic>
        <p:nvPicPr>
          <p:cNvPr id="15362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20850"/>
            <a:ext cx="4822825" cy="3667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88" y="1622425"/>
            <a:ext cx="5181600" cy="4081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Exploitation based CNNs</a:t>
            </a:r>
          </a:p>
        </p:txBody>
      </p:sp>
      <p:sp>
        <p:nvSpPr>
          <p:cNvPr id="9" name="矩形 8"/>
          <p:cNvSpPr/>
          <p:nvPr/>
        </p:nvSpPr>
        <p:spPr>
          <a:xfrm>
            <a:off x="5464626" y="559163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2020.10.12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43740" y="3632590"/>
            <a:ext cx="9303657" cy="1836419"/>
            <a:chOff x="1444171" y="3837656"/>
            <a:chExt cx="9303657" cy="183641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4171" y="3837656"/>
              <a:ext cx="9303657" cy="163135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1886" y="5425467"/>
              <a:ext cx="7736114" cy="248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1"/>
          <p:cNvSpPr txBox="1"/>
          <p:nvPr/>
        </p:nvSpPr>
        <p:spPr>
          <a:xfrm>
            <a:off x="3530600" y="392113"/>
            <a:ext cx="51308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Inception  v2   &amp;   Inception  v3</a:t>
            </a:r>
          </a:p>
        </p:txBody>
      </p:sp>
      <p:pic>
        <p:nvPicPr>
          <p:cNvPr id="1638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2506663"/>
            <a:ext cx="4146550" cy="4121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0" y="2170113"/>
            <a:ext cx="3546475" cy="445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200" y="2149475"/>
            <a:ext cx="4044950" cy="468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9" name="文本框 4"/>
          <p:cNvSpPr txBox="1"/>
          <p:nvPr/>
        </p:nvSpPr>
        <p:spPr>
          <a:xfrm>
            <a:off x="322263" y="1109663"/>
            <a:ext cx="1154906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The idea of Inception-v3 was to reduce the computational cost of deep networks without affecting the generalization by replacing large size filters with small and asymmetric filters and using 1*1 convolution as a bottleneck before the large filters.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1"/>
          <p:cNvSpPr txBox="1"/>
          <p:nvPr/>
        </p:nvSpPr>
        <p:spPr>
          <a:xfrm>
            <a:off x="3530600" y="365125"/>
            <a:ext cx="51308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Inception  v2   &amp;   Inception  v3</a:t>
            </a:r>
          </a:p>
        </p:txBody>
      </p:sp>
      <p:sp>
        <p:nvSpPr>
          <p:cNvPr id="17410" name="文本框 3"/>
          <p:cNvSpPr txBox="1"/>
          <p:nvPr/>
        </p:nvSpPr>
        <p:spPr>
          <a:xfrm>
            <a:off x="265113" y="4889500"/>
            <a:ext cx="4843462" cy="7381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在训练的早期，辅助分类器的存在并没促进收敛；</a:t>
            </a:r>
          </a:p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而训练快结束时，辅助分类器的存在会提升网络的准确率。</a:t>
            </a:r>
          </a:p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结论：辅助分类器起到的是正则化的作用。</a:t>
            </a:r>
          </a:p>
        </p:txBody>
      </p:sp>
      <p:pic>
        <p:nvPicPr>
          <p:cNvPr id="1741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54188"/>
            <a:ext cx="4994275" cy="299878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/>
          <p:cNvCxnSpPr/>
          <p:nvPr/>
        </p:nvCxnSpPr>
        <p:spPr>
          <a:xfrm>
            <a:off x="4648200" y="4070350"/>
            <a:ext cx="4095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17513" y="4281488"/>
            <a:ext cx="4648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04813" y="4491038"/>
            <a:ext cx="2235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1506538"/>
            <a:ext cx="3389313" cy="514826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416" name="文本框 9"/>
          <p:cNvSpPr txBox="1"/>
          <p:nvPr/>
        </p:nvSpPr>
        <p:spPr>
          <a:xfrm>
            <a:off x="6338888" y="1138238"/>
            <a:ext cx="21224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>
                <a:latin typeface="Cambria" panose="02040503050406030204" charset="0"/>
                <a:ea typeface="宋体" panose="02010600030101010101" pitchFamily="2" charset="-122"/>
              </a:rPr>
              <a:t>Grid Size Reduction</a:t>
            </a:r>
          </a:p>
        </p:txBody>
      </p:sp>
      <p:sp>
        <p:nvSpPr>
          <p:cNvPr id="17417" name="文本框 10"/>
          <p:cNvSpPr txBox="1"/>
          <p:nvPr/>
        </p:nvSpPr>
        <p:spPr>
          <a:xfrm>
            <a:off x="9417050" y="1897063"/>
            <a:ext cx="2584450" cy="1384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左图：</a:t>
            </a:r>
          </a:p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   先池化，再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</a:rPr>
              <a:t>1*1</a:t>
            </a:r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卷积升维</a:t>
            </a:r>
          </a:p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   信息丢失太大</a:t>
            </a:r>
          </a:p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右图：</a:t>
            </a:r>
          </a:p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   先升维，再池化</a:t>
            </a:r>
            <a:endParaRPr lang="en-US" altLang="zh-CN" sz="14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400"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计算开销非常大</a:t>
            </a:r>
          </a:p>
        </p:txBody>
      </p:sp>
      <p:sp>
        <p:nvSpPr>
          <p:cNvPr id="17418" name="文本框 12"/>
          <p:cNvSpPr txBox="1"/>
          <p:nvPr/>
        </p:nvSpPr>
        <p:spPr>
          <a:xfrm>
            <a:off x="9417050" y="4602163"/>
            <a:ext cx="2584450" cy="738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池化和卷积并行</a:t>
            </a:r>
          </a:p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</a:rPr>
              <a:t>在降低计算量的同时，避免表征瓶颈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文本框 1"/>
          <p:cNvSpPr txBox="1"/>
          <p:nvPr/>
        </p:nvSpPr>
        <p:spPr>
          <a:xfrm>
            <a:off x="3530600" y="365125"/>
            <a:ext cx="51308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Inception  v2   &amp;   Inception  v3</a:t>
            </a:r>
          </a:p>
        </p:txBody>
      </p:sp>
      <p:pic>
        <p:nvPicPr>
          <p:cNvPr id="18434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81188"/>
            <a:ext cx="4819650" cy="420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文本框 13"/>
          <p:cNvSpPr txBox="1"/>
          <p:nvPr/>
        </p:nvSpPr>
        <p:spPr>
          <a:xfrm>
            <a:off x="1231900" y="1412875"/>
            <a:ext cx="31162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>
                <a:latin typeface="Cambria" panose="02040503050406030204" charset="0"/>
                <a:ea typeface="宋体" panose="02010600030101010101" pitchFamily="2" charset="-122"/>
              </a:rPr>
              <a:t>Architecture of Inception v2</a:t>
            </a:r>
          </a:p>
        </p:txBody>
      </p:sp>
      <p:pic>
        <p:nvPicPr>
          <p:cNvPr id="18436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88" y="1781175"/>
            <a:ext cx="5456237" cy="427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6530975" y="5462588"/>
            <a:ext cx="4654550" cy="47466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8438" name="文本框 16"/>
          <p:cNvSpPr txBox="1"/>
          <p:nvPr/>
        </p:nvSpPr>
        <p:spPr>
          <a:xfrm>
            <a:off x="6038850" y="6296025"/>
            <a:ext cx="18129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i="1">
                <a:solidFill>
                  <a:srgbClr val="FF0000"/>
                </a:solidFill>
                <a:latin typeface="Cambria" panose="02040503050406030204" charset="0"/>
                <a:ea typeface="宋体" panose="02010600030101010101" pitchFamily="2" charset="-122"/>
              </a:rPr>
              <a:t>Inception v3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7175500" y="5940425"/>
            <a:ext cx="1557338" cy="368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5" y="1141413"/>
            <a:ext cx="3141663" cy="235743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45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288" y="3876675"/>
            <a:ext cx="2763837" cy="28384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459" name="文本框 1"/>
          <p:cNvSpPr txBox="1"/>
          <p:nvPr/>
        </p:nvSpPr>
        <p:spPr>
          <a:xfrm>
            <a:off x="9248775" y="80963"/>
            <a:ext cx="24352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Inception  v4</a:t>
            </a:r>
          </a:p>
        </p:txBody>
      </p:sp>
      <p:pic>
        <p:nvPicPr>
          <p:cNvPr id="19460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975" y="454025"/>
            <a:ext cx="2543175" cy="16208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461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75" y="2584450"/>
            <a:ext cx="2543175" cy="204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462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975" y="5051425"/>
            <a:ext cx="2543175" cy="1663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463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8" y="744538"/>
            <a:ext cx="2454275" cy="55816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464" name="文本框 14"/>
          <p:cNvSpPr txBox="1"/>
          <p:nvPr/>
        </p:nvSpPr>
        <p:spPr>
          <a:xfrm>
            <a:off x="3651250" y="271463"/>
            <a:ext cx="8207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Stem</a:t>
            </a:r>
          </a:p>
        </p:txBody>
      </p:sp>
      <p:pic>
        <p:nvPicPr>
          <p:cNvPr id="19465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688" y="209550"/>
            <a:ext cx="2382837" cy="650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6" name="文本框 17"/>
          <p:cNvSpPr txBox="1"/>
          <p:nvPr/>
        </p:nvSpPr>
        <p:spPr>
          <a:xfrm>
            <a:off x="6542088" y="80963"/>
            <a:ext cx="1174750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Inception-A</a:t>
            </a:r>
          </a:p>
        </p:txBody>
      </p:sp>
      <p:sp>
        <p:nvSpPr>
          <p:cNvPr id="19467" name="文本框 18"/>
          <p:cNvSpPr txBox="1"/>
          <p:nvPr/>
        </p:nvSpPr>
        <p:spPr>
          <a:xfrm>
            <a:off x="6542088" y="2166938"/>
            <a:ext cx="1174750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Inception-B </a:t>
            </a:r>
          </a:p>
        </p:txBody>
      </p:sp>
      <p:sp>
        <p:nvSpPr>
          <p:cNvPr id="19468" name="文本框 19"/>
          <p:cNvSpPr txBox="1"/>
          <p:nvPr/>
        </p:nvSpPr>
        <p:spPr>
          <a:xfrm>
            <a:off x="6586538" y="4702175"/>
            <a:ext cx="1174750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Inception-C </a:t>
            </a:r>
          </a:p>
        </p:txBody>
      </p:sp>
      <p:sp>
        <p:nvSpPr>
          <p:cNvPr id="19469" name="文本框 20"/>
          <p:cNvSpPr txBox="1"/>
          <p:nvPr/>
        </p:nvSpPr>
        <p:spPr>
          <a:xfrm>
            <a:off x="9825038" y="744538"/>
            <a:ext cx="1174750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Reduction-A</a:t>
            </a:r>
          </a:p>
        </p:txBody>
      </p:sp>
      <p:sp>
        <p:nvSpPr>
          <p:cNvPr id="19470" name="文本框 21"/>
          <p:cNvSpPr txBox="1"/>
          <p:nvPr/>
        </p:nvSpPr>
        <p:spPr>
          <a:xfrm>
            <a:off x="9825038" y="3529013"/>
            <a:ext cx="1174750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Reduction-B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8" y="1524000"/>
            <a:ext cx="4543425" cy="4271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1452563"/>
            <a:ext cx="3687763" cy="4695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文本框 1"/>
          <p:cNvSpPr txBox="1"/>
          <p:nvPr/>
        </p:nvSpPr>
        <p:spPr>
          <a:xfrm>
            <a:off x="4513263" y="339725"/>
            <a:ext cx="31654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Inception-ResNet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本框 1"/>
          <p:cNvSpPr txBox="1"/>
          <p:nvPr/>
        </p:nvSpPr>
        <p:spPr>
          <a:xfrm>
            <a:off x="4513263" y="438150"/>
            <a:ext cx="31654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latin typeface="Tekton Pro" panose="020F0603020208020904" charset="0"/>
                <a:ea typeface="宋体" panose="02010600030101010101" pitchFamily="2" charset="-122"/>
              </a:rPr>
              <a:t>Inception-ResNet</a:t>
            </a:r>
          </a:p>
        </p:txBody>
      </p:sp>
      <p:pic>
        <p:nvPicPr>
          <p:cNvPr id="2150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1219200"/>
            <a:ext cx="5243513" cy="2551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6816725" y="2305050"/>
            <a:ext cx="4271963" cy="4540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1508" name="文本框 5"/>
          <p:cNvSpPr txBox="1"/>
          <p:nvPr/>
        </p:nvSpPr>
        <p:spPr>
          <a:xfrm>
            <a:off x="6343650" y="4340225"/>
            <a:ext cx="5521325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Inception-ResNet v1 </a:t>
            </a:r>
            <a:r>
              <a:rPr lang="zh-CN" altLang="en-US">
                <a:latin typeface="Cambria" panose="02040503050406030204" charset="0"/>
                <a:ea typeface="宋体" panose="02010600030101010101" pitchFamily="2" charset="-122"/>
              </a:rPr>
              <a:t>：计算量和</a:t>
            </a:r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Inception v3</a:t>
            </a:r>
            <a:r>
              <a:rPr lang="zh-CN" altLang="en-US">
                <a:latin typeface="Cambria" panose="02040503050406030204" charset="0"/>
                <a:ea typeface="宋体" panose="02010600030101010101" pitchFamily="2" charset="-122"/>
              </a:rPr>
              <a:t>相当</a:t>
            </a:r>
          </a:p>
          <a:p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Inception-ResNet v2 </a:t>
            </a:r>
            <a:r>
              <a:rPr lang="zh-CN" altLang="en-US">
                <a:latin typeface="Cambria" panose="02040503050406030204" charset="0"/>
                <a:ea typeface="宋体" panose="02010600030101010101" pitchFamily="2" charset="-122"/>
              </a:rPr>
              <a:t>：计算量和</a:t>
            </a:r>
            <a:r>
              <a:rPr lang="en-US" altLang="zh-CN">
                <a:latin typeface="Cambria" panose="02040503050406030204" charset="0"/>
                <a:ea typeface="宋体" panose="02010600030101010101" pitchFamily="2" charset="-122"/>
              </a:rPr>
              <a:t>Inception v4</a:t>
            </a:r>
            <a:r>
              <a:rPr lang="zh-CN" altLang="en-US">
                <a:latin typeface="Cambria" panose="02040503050406030204" charset="0"/>
                <a:ea typeface="宋体" panose="02010600030101010101" pitchFamily="2" charset="-122"/>
              </a:rPr>
              <a:t>相当</a:t>
            </a:r>
          </a:p>
          <a:p>
            <a:endParaRPr lang="zh-CN" altLang="en-US">
              <a:latin typeface="Cambria" panose="0204050305040603020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Cambria" panose="02040503050406030204" charset="0"/>
                <a:ea typeface="宋体" panose="02010600030101010101" pitchFamily="2" charset="-122"/>
              </a:rPr>
              <a:t>Although the residual version converges faster, the final accuracy seems to mainly depend on the model size.</a:t>
            </a:r>
          </a:p>
        </p:txBody>
      </p:sp>
      <p:pic>
        <p:nvPicPr>
          <p:cNvPr id="21509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565275"/>
            <a:ext cx="5778500" cy="4164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600" dirty="0"/>
              <a:t>Width-based CNNs</a:t>
            </a:r>
            <a:endParaRPr sz="5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18565" y="-268941"/>
            <a:ext cx="4719918" cy="900953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Wide </a:t>
            </a:r>
            <a:r>
              <a:rPr kumimoji="1" lang="en-US" altLang="zh-CN" sz="3200" dirty="0" err="1"/>
              <a:t>ResNet</a:t>
            </a:r>
            <a:r>
              <a:rPr kumimoji="1" lang="en-US" altLang="zh-CN" sz="3200" dirty="0"/>
              <a:t> (WRN)</a:t>
            </a:r>
            <a:endParaRPr kumimoji="1"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06" y="632012"/>
            <a:ext cx="9104988" cy="3383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679" y="4136186"/>
            <a:ext cx="7414641" cy="24684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51" y="0"/>
            <a:ext cx="7413298" cy="29954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39" y="3307976"/>
            <a:ext cx="6949922" cy="35500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74577" y="-23999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Deep Pyramidal Residual Networks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3" y="810110"/>
            <a:ext cx="11187953" cy="3449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4" y="4259729"/>
            <a:ext cx="4939186" cy="2598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371" y="4349281"/>
            <a:ext cx="6569222" cy="928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385" y="5583873"/>
            <a:ext cx="5870591" cy="928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u="sng" dirty="0"/>
              <a:t>Spatial Exploitation:</a:t>
            </a: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61983" y="2098905"/>
            <a:ext cx="10668033" cy="3596315"/>
            <a:chOff x="452087" y="2111784"/>
            <a:chExt cx="10668033" cy="3596315"/>
          </a:xfrm>
        </p:grpSpPr>
        <p:grpSp>
          <p:nvGrpSpPr>
            <p:cNvPr id="5" name="Group 10"/>
            <p:cNvGrpSpPr/>
            <p:nvPr/>
          </p:nvGrpSpPr>
          <p:grpSpPr>
            <a:xfrm>
              <a:off x="1071880" y="3346898"/>
              <a:ext cx="10048240" cy="1437640"/>
              <a:chOff x="1687" y="5940"/>
              <a:chExt cx="15824" cy="2264"/>
            </a:xfrm>
          </p:grpSpPr>
          <p:sp>
            <p:nvSpPr>
              <p:cNvPr id="11" name="Notched Right Arrow 7"/>
              <p:cNvSpPr/>
              <p:nvPr/>
            </p:nvSpPr>
            <p:spPr>
              <a:xfrm>
                <a:off x="1687" y="5940"/>
                <a:ext cx="15825" cy="2265"/>
              </a:xfrm>
              <a:prstGeom prst="notchedRightArrow">
                <a:avLst/>
              </a:prstGeom>
              <a:solidFill>
                <a:srgbClr val="F9D7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7" y="6503"/>
                <a:ext cx="14102" cy="113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52087" y="4565863"/>
                  <a:ext cx="2609817" cy="11422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1998</a:t>
                  </a:r>
                  <a:r>
                    <a:rPr kumimoji="1"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LeNet</a:t>
                  </a:r>
                </a:p>
                <a:p>
                  <a:pPr algn="ctr"/>
                  <a:endParaRPr kumimoji="1" lang="en-US" altLang="zh-CN" sz="60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first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time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use</m:t>
                                </m:r>
                              </m:e>
                              <m:e>
                                <m:r>
                                  <a:rPr kumimoji="1" lang="en-US" altLang="zh-CN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𝐛𝐚𝐜𝐤</m:t>
                                </m:r>
                                <m:r>
                                  <a:rPr kumimoji="1" lang="en-US" altLang="zh-CN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𝐩𝐫𝐨𝐩𝐚𝐠𝐚𝐭𝐢𝐨𝐧</m:t>
                                </m:r>
                                <m:r>
                                  <a:rPr kumimoji="1" lang="zh-CN" altLang="en-US" sz="16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to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update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model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params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87" y="4565863"/>
                  <a:ext cx="2609817" cy="114223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1111" b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3053161" y="2111784"/>
                  <a:ext cx="2686120" cy="1467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zh-CN" sz="1600" i="1" smtClean="0">
                                <a:solidFill>
                                  <a:srgbClr val="110C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CN" sz="1600" b="0" i="1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first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time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use</m:t>
                                </m:r>
                              </m:e>
                              <m:e>
                                <m:r>
                                  <a:rPr kumimoji="1" lang="en-US" altLang="zh-CN" sz="1600" b="1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𝐆𝐏𝐔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to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accelerate</m:t>
                                </m:r>
                                <m:r>
                                  <a:rPr kumimoji="1" lang="zh-CN" altLang="en-US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sz="1600" b="0" i="0" smtClean="0">
                                    <a:solidFill>
                                      <a:srgbClr val="110CD4"/>
                                    </a:solidFill>
                                    <a:latin typeface="Cambria Math" panose="02040503050406030204" pitchFamily="18" charset="0"/>
                                  </a:rPr>
                                  <m:t>computations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2012</a:t>
                  </a:r>
                  <a:r>
                    <a:rPr kumimoji="1"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kumimoji="1"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kumimoji="1"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AlexNet</a:t>
                  </a: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161" y="2111784"/>
                  <a:ext cx="2686120" cy="146764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4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8" name="文本框 7"/>
            <p:cNvSpPr txBox="1"/>
            <p:nvPr/>
          </p:nvSpPr>
          <p:spPr>
            <a:xfrm>
              <a:off x="5237605" y="4571592"/>
              <a:ext cx="6976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2013</a:t>
              </a:r>
              <a:r>
                <a:rPr kumimoji="1"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ZfNet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702126" y="2996953"/>
              <a:ext cx="9605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2015</a:t>
              </a:r>
            </a:p>
            <a:p>
              <a:pPr algn="ctr"/>
              <a:r>
                <a:rPr kumimoji="1"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VGGNet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88313" y="4563788"/>
              <a:ext cx="11881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2015</a:t>
              </a:r>
              <a:r>
                <a:rPr kumimoji="1"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GoogLeNet</a:t>
              </a:r>
              <a:endPara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" y="0"/>
            <a:ext cx="7150100" cy="288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0"/>
            <a:ext cx="3835400" cy="3276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2882900"/>
            <a:ext cx="6801485" cy="39281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4011" y="-313158"/>
            <a:ext cx="1783977" cy="1325563"/>
          </a:xfrm>
        </p:spPr>
        <p:txBody>
          <a:bodyPr>
            <a:normAutofit/>
          </a:bodyPr>
          <a:lstStyle/>
          <a:p>
            <a:r>
              <a:rPr kumimoji="1" lang="en-US" altLang="zh-CN" sz="3200" dirty="0" err="1"/>
              <a:t>Xception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97" y="355376"/>
            <a:ext cx="4415922" cy="27002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655" y="993542"/>
            <a:ext cx="3949700" cy="2184400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4787584" y="1705498"/>
            <a:ext cx="2506980" cy="380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430" y="3750423"/>
            <a:ext cx="5010149" cy="3107577"/>
          </a:xfrm>
          <a:prstGeom prst="rect">
            <a:avLst/>
          </a:prstGeom>
        </p:spPr>
      </p:pic>
      <p:cxnSp>
        <p:nvCxnSpPr>
          <p:cNvPr id="12" name="直线箭头连接符 11"/>
          <p:cNvCxnSpPr>
            <a:stCxn id="5" idx="2"/>
            <a:endCxn id="10" idx="0"/>
          </p:cNvCxnSpPr>
          <p:nvPr/>
        </p:nvCxnSpPr>
        <p:spPr>
          <a:xfrm>
            <a:off x="9269505" y="3177942"/>
            <a:ext cx="0" cy="572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16" y="2770532"/>
            <a:ext cx="4341840" cy="23920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44" y="5047078"/>
            <a:ext cx="4520939" cy="16953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6197" y="951613"/>
            <a:ext cx="864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lang="en-GB" altLang="zh-CN" dirty="0"/>
              <a:t>split-transform-merge</a:t>
            </a:r>
            <a:r>
              <a:rPr lang="zh-CN" altLang="en-US" dirty="0"/>
              <a:t>    </a:t>
            </a:r>
            <a:r>
              <a:rPr lang="en-US" altLang="zh-CN" dirty="0"/>
              <a:t>(between</a:t>
            </a:r>
            <a:r>
              <a:rPr lang="zh-CN" altLang="en-US" dirty="0"/>
              <a:t> </a:t>
            </a:r>
            <a:r>
              <a:rPr lang="en-US" altLang="zh-CN" dirty="0"/>
              <a:t>inception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resnet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6197" y="212942"/>
            <a:ext cx="588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/>
              <a:t>ResneXt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lang="en-GB" altLang="zh-CN" b="1" dirty="0"/>
              <a:t>Aggregated Residual Transform Network</a:t>
            </a:r>
            <a:r>
              <a:rPr kumimoji="1" lang="en-US" altLang="zh-CN" b="1" dirty="0"/>
              <a:t>)</a:t>
            </a:r>
            <a:endParaRPr lang="en-GB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67" y="1690284"/>
            <a:ext cx="6351793" cy="363811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86461" y="1869768"/>
            <a:ext cx="3778935" cy="2763202"/>
            <a:chOff x="852727" y="1588081"/>
            <a:chExt cx="3778935" cy="27632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727" y="2506717"/>
              <a:ext cx="3493806" cy="77887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955" y="1588081"/>
              <a:ext cx="3194154" cy="70743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0955" y="3572410"/>
              <a:ext cx="3620707" cy="77887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944689" y="5097098"/>
            <a:ext cx="4724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/>
              <a:t>C is the size of the set of transformations</a:t>
            </a:r>
          </a:p>
          <a:p>
            <a:r>
              <a:rPr lang="en-GB" altLang="zh-CN" sz="1600" dirty="0"/>
              <a:t>to be aggregated. We refer to C as </a:t>
            </a:r>
            <a:r>
              <a:rPr lang="en-GB" altLang="zh-CN" sz="1600" b="1" dirty="0"/>
              <a:t>cardinality</a:t>
            </a:r>
          </a:p>
          <a:p>
            <a:endParaRPr kumimoji="1" lang="zh-CN" altLang="en-US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1194" y="369723"/>
            <a:ext cx="864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convolutions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29" y="1107043"/>
            <a:ext cx="10899542" cy="422497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5013"/>
          <a:stretch>
            <a:fillRect/>
          </a:stretch>
        </p:blipFill>
        <p:spPr>
          <a:xfrm>
            <a:off x="3456973" y="259915"/>
            <a:ext cx="5278053" cy="63381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8140" y="391885"/>
            <a:ext cx="513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Inception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family</a:t>
            </a:r>
            <a:endParaRPr kumimoji="1" lang="zh-CN" altLang="en-US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58140" y="1156634"/>
            <a:ext cx="29767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/>
              <a:t>Inception-V1</a:t>
            </a:r>
            <a:r>
              <a:rPr lang="zh-CN" altLang="en-GB" sz="1600" dirty="0"/>
              <a:t>（</a:t>
            </a:r>
            <a:r>
              <a:rPr lang="en-GB" altLang="zh-CN" sz="1600" dirty="0" err="1"/>
              <a:t>GoogLeNet</a:t>
            </a:r>
            <a:r>
              <a:rPr lang="zh-CN" altLang="en-GB" sz="1600" dirty="0"/>
              <a:t>）、</a:t>
            </a:r>
            <a:r>
              <a:rPr lang="en-GB" altLang="zh-CN" sz="1600" dirty="0"/>
              <a:t>BN-Inception</a:t>
            </a:r>
            <a:r>
              <a:rPr lang="zh-CN" altLang="en-GB" sz="1600" dirty="0"/>
              <a:t>、</a:t>
            </a:r>
            <a:endParaRPr lang="en-US" altLang="zh-CN" sz="1600" dirty="0"/>
          </a:p>
          <a:p>
            <a:r>
              <a:rPr lang="en-GB" altLang="zh-CN" sz="1600" dirty="0"/>
              <a:t>Inception-V2</a:t>
            </a:r>
            <a:r>
              <a:rPr lang="zh-CN" altLang="en-GB" sz="1600" dirty="0"/>
              <a:t>、</a:t>
            </a:r>
            <a:endParaRPr lang="en-US" altLang="zh-CN" sz="1600" dirty="0"/>
          </a:p>
          <a:p>
            <a:r>
              <a:rPr lang="en-GB" altLang="zh-CN" sz="1600" dirty="0"/>
              <a:t>Inception-V3</a:t>
            </a:r>
            <a:r>
              <a:rPr lang="zh-CN" altLang="en-GB" sz="1600" dirty="0"/>
              <a:t>、</a:t>
            </a:r>
            <a:endParaRPr lang="en-US" altLang="zh-CN" sz="1600" dirty="0"/>
          </a:p>
          <a:p>
            <a:r>
              <a:rPr lang="en-GB" altLang="zh-CN" sz="1600" dirty="0"/>
              <a:t>Inception-ResNet-V1</a:t>
            </a:r>
            <a:r>
              <a:rPr lang="zh-CN" altLang="en-GB" sz="1600" dirty="0"/>
              <a:t>、</a:t>
            </a:r>
            <a:r>
              <a:rPr lang="en-GB" altLang="zh-CN" sz="1600" dirty="0"/>
              <a:t>Inception-V4</a:t>
            </a:r>
            <a:r>
              <a:rPr lang="zh-CN" altLang="en-GB" sz="1600" dirty="0"/>
              <a:t>、</a:t>
            </a:r>
            <a:endParaRPr lang="en-US" altLang="zh-CN" sz="1600" dirty="0"/>
          </a:p>
          <a:p>
            <a:r>
              <a:rPr lang="en-GB" altLang="zh-CN" sz="1600" dirty="0"/>
              <a:t>Inception-ResNet-V2</a:t>
            </a:r>
            <a:endParaRPr kumimoji="1"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2755269" y="424665"/>
            <a:ext cx="935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err="1"/>
              <a:t>Input→Stem→A→ReducitonA→B→ReductionB→C→Avg</a:t>
            </a:r>
            <a:r>
              <a:rPr lang="en-GB" altLang="zh-CN" dirty="0"/>
              <a:t> Pooling(+Linear)→feature</a:t>
            </a:r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858" y="872275"/>
            <a:ext cx="3764284" cy="57916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Feature-Map (ChannelFMap) Exploitation based CNNs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70405" y="4791075"/>
            <a:ext cx="8250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ome of the feature-maps impart little or no role in object discrimination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66215" y="141605"/>
            <a:ext cx="9259570" cy="65747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388620"/>
            <a:ext cx="10588625" cy="6080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47650"/>
            <a:ext cx="11334750" cy="6362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u="sng" dirty="0">
                <a:sym typeface="+mn-ea"/>
              </a:rPr>
              <a:t>LeNet: First popular CNN architecture</a:t>
            </a: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7739363" y="2699385"/>
            <a:ext cx="286448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key ideas:</a:t>
            </a:r>
          </a:p>
          <a:p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Receptive Fields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Weights 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55" y="4823141"/>
            <a:ext cx="1478915" cy="560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178" y="3908424"/>
            <a:ext cx="1324610" cy="560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463" y="2733515"/>
            <a:ext cx="1334770" cy="56007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915955" y="6581001"/>
            <a:ext cx="5276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ym typeface="+mn-ea"/>
              </a:rPr>
              <a:t>LeCun et al. Gradient</a:t>
            </a:r>
            <a:r>
              <a:rPr lang="zh-CN" altLang="en-US" dirty="0">
                <a:sym typeface="+mn-ea"/>
              </a:rPr>
              <a:t> </a:t>
            </a:r>
            <a:r>
              <a:rPr lang="en-US" dirty="0">
                <a:sym typeface="+mn-ea"/>
              </a:rPr>
              <a:t>Based Learning Applied to Document </a:t>
            </a:r>
            <a:r>
              <a:rPr lang="en-US" dirty="0"/>
              <a:t>Recognition. 1998</a:t>
            </a:r>
          </a:p>
        </p:txBody>
      </p:sp>
      <p:sp>
        <p:nvSpPr>
          <p:cNvPr id="10" name="矩形 9"/>
          <p:cNvSpPr/>
          <p:nvPr/>
        </p:nvSpPr>
        <p:spPr>
          <a:xfrm>
            <a:off x="8004651" y="3491230"/>
            <a:ext cx="2359802" cy="822961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11404" y="4505227"/>
            <a:ext cx="14638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kumimoji="1" lang="zh-CN" altLang="en-US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kumimoji="1" lang="zh-CN" altLang="en-US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15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2x2,</a:t>
            </a:r>
            <a:r>
              <a:rPr kumimoji="1" lang="zh-CN" altLang="en-US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s=2</a:t>
            </a:r>
            <a:endParaRPr kumimoji="1" lang="zh-CN" altLang="en-US" sz="15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内容占位符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38438" y="2433256"/>
            <a:ext cx="7150100" cy="21582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29890" y="4423701"/>
            <a:ext cx="8499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5x5,</a:t>
            </a:r>
            <a:r>
              <a:rPr kumimoji="1" lang="zh-CN" altLang="en-US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s=1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196338" y="2170162"/>
            <a:ext cx="4375155" cy="1053744"/>
            <a:chOff x="2106185" y="2005062"/>
            <a:chExt cx="4375155" cy="1053744"/>
          </a:xfrm>
        </p:grpSpPr>
        <p:sp>
          <p:nvSpPr>
            <p:cNvPr id="17" name="矩形 16"/>
            <p:cNvSpPr/>
            <p:nvPr/>
          </p:nvSpPr>
          <p:spPr>
            <a:xfrm>
              <a:off x="2106185" y="2005062"/>
              <a:ext cx="364202" cy="336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C1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3044551" y="2409400"/>
              <a:ext cx="346570" cy="336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S1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443624" y="2170952"/>
              <a:ext cx="364203" cy="336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C2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175329" y="2432632"/>
              <a:ext cx="346570" cy="336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S2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751181" y="2544020"/>
              <a:ext cx="364203" cy="336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525670" y="2707436"/>
              <a:ext cx="346570" cy="336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F4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004928" y="2743014"/>
              <a:ext cx="476412" cy="315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5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231184" y="2245685"/>
            <a:ext cx="23968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kumimoji="1" lang="zh-CN" altLang="en-US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CN" altLang="en-US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kumimoji="1" lang="zh-CN" altLang="en-US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nonlinearity</a:t>
            </a:r>
            <a:endParaRPr kumimoji="1" lang="zh-CN" altLang="en-US" sz="15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84741" y="1973927"/>
            <a:ext cx="787395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6@28x28</a:t>
            </a:r>
          </a:p>
        </p:txBody>
      </p:sp>
      <p:sp>
        <p:nvSpPr>
          <p:cNvPr id="31" name="矩形 30"/>
          <p:cNvSpPr/>
          <p:nvPr/>
        </p:nvSpPr>
        <p:spPr>
          <a:xfrm>
            <a:off x="3283708" y="2145122"/>
            <a:ext cx="864339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16@10x10</a:t>
            </a:r>
          </a:p>
        </p:txBody>
      </p:sp>
      <p:sp>
        <p:nvSpPr>
          <p:cNvPr id="32" name="矩形 31"/>
          <p:cNvSpPr/>
          <p:nvPr/>
        </p:nvSpPr>
        <p:spPr>
          <a:xfrm>
            <a:off x="4815685" y="2536354"/>
            <a:ext cx="415499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</a:p>
        </p:txBody>
      </p:sp>
      <p:sp>
        <p:nvSpPr>
          <p:cNvPr id="33" name="矩形 32"/>
          <p:cNvSpPr/>
          <p:nvPr/>
        </p:nvSpPr>
        <p:spPr>
          <a:xfrm>
            <a:off x="5615188" y="2704445"/>
            <a:ext cx="338555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1459" y="2237260"/>
            <a:ext cx="1468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kumimoji="1" lang="zh-CN" altLang="en-US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kumimoji="1" lang="zh-CN" altLang="en-US" sz="15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846" y="5087182"/>
            <a:ext cx="53721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" y="426085"/>
            <a:ext cx="10978515" cy="60064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228725"/>
            <a:ext cx="11677650" cy="4400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5" y="1426210"/>
            <a:ext cx="10715625" cy="40055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359150"/>
            <a:ext cx="6705600" cy="2628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2195" y="828040"/>
            <a:ext cx="10958830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zh-CN" sz="4400" b="1" spc="30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Competitive Inner-Imaging Squeeze and Excitation for Residual Network（CMPESE Network）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" y="1053465"/>
            <a:ext cx="11523980" cy="5122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sz="5600"/>
              <a:t>Channel Boosted Convolutional Neural Network using Transfer Learning</a:t>
            </a:r>
            <a:endParaRPr sz="5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/>
              <a:t>Qiushi Lin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Channel Boosted deep CNN (CB-CNN)</a:t>
            </a: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2484" y="2303600"/>
            <a:ext cx="10747035" cy="37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Details of the working of CB-CNN</a:t>
            </a: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5601" y="2024800"/>
            <a:ext cx="11360799" cy="380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Training of AE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 Sparsity constraint for AE is defined as</a:t>
            </a:r>
          </a:p>
          <a:p>
            <a:pPr marL="0" indent="0">
              <a:spcBef>
                <a:spcPts val="2135"/>
              </a:spcBef>
              <a:buNone/>
            </a:pPr>
            <a:endParaRPr lang="en-GB"/>
          </a:p>
          <a:p>
            <a:pPr marL="0" indent="0">
              <a:spcBef>
                <a:spcPts val="2135"/>
              </a:spcBef>
              <a:buNone/>
            </a:pPr>
            <a:endParaRPr lang="en-GB"/>
          </a:p>
          <a:p>
            <a:pPr>
              <a:spcBef>
                <a:spcPts val="2135"/>
              </a:spcBef>
            </a:pPr>
            <a:r>
              <a:rPr lang="en-GB"/>
              <a:t>Unsupervised learning loss</a:t>
            </a:r>
          </a:p>
          <a:p>
            <a:pPr marL="0" indent="0">
              <a:spcBef>
                <a:spcPts val="2135"/>
              </a:spcBef>
              <a:spcAft>
                <a:spcPts val="2135"/>
              </a:spcAft>
              <a:buNone/>
            </a:pPr>
            <a:r>
              <a:rPr lang="en-GB"/>
              <a:t>	</a:t>
            </a: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54400" y="2176967"/>
            <a:ext cx="2445200" cy="14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19936" y="4431167"/>
            <a:ext cx="3552131" cy="125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Fine-tuning using boosted input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82600">
              <a:buSzPts val="2100"/>
            </a:pPr>
            <a:r>
              <a:rPr lang="en-GB"/>
              <a:t>fine-tuning of the pre-trained Inception-V3 is performed</a:t>
            </a:r>
          </a:p>
          <a:p>
            <a:pPr marL="0" indent="0">
              <a:spcBef>
                <a:spcPts val="2135"/>
              </a:spcBef>
              <a:buNone/>
            </a:pPr>
            <a:endParaRPr lang="en-GB"/>
          </a:p>
          <a:p>
            <a:pPr indent="-482600">
              <a:spcBef>
                <a:spcPts val="2135"/>
              </a:spcBef>
              <a:buSzPts val="2100"/>
            </a:pPr>
            <a:r>
              <a:rPr lang="en-GB"/>
              <a:t>the final layer (fully connected net) of the network is trained from scratch</a:t>
            </a:r>
          </a:p>
          <a:p>
            <a:pPr marL="0" indent="0">
              <a:spcBef>
                <a:spcPts val="2135"/>
              </a:spcBef>
              <a:buNone/>
            </a:pPr>
            <a:endParaRPr lang="en-GB"/>
          </a:p>
          <a:p>
            <a:pPr indent="-482600">
              <a:spcBef>
                <a:spcPts val="2135"/>
              </a:spcBef>
              <a:buSzPts val="2100"/>
            </a:pPr>
            <a:r>
              <a:rPr lang="en-GB"/>
              <a:t>the whole network is fine-tuned using the boosted input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/>
              <a:t>AlexNet: First deep CNN architecture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865144" y="2378475"/>
            <a:ext cx="3326694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contributions:</a:t>
            </a:r>
          </a:p>
          <a:p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and training in parallel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Augmentation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145530" y="6582410"/>
            <a:ext cx="60464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Krizhevsky et al. 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ImageNet Classification with Deep Convolutional Neural Networks. 2012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481" y="1835490"/>
            <a:ext cx="8134132" cy="321167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25334" y="2310741"/>
            <a:ext cx="852926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96@11x11</a:t>
            </a:r>
          </a:p>
        </p:txBody>
      </p:sp>
      <p:sp>
        <p:nvSpPr>
          <p:cNvPr id="12" name="矩形 11"/>
          <p:cNvSpPr/>
          <p:nvPr/>
        </p:nvSpPr>
        <p:spPr>
          <a:xfrm>
            <a:off x="1913353" y="2568985"/>
            <a:ext cx="364202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</a:p>
        </p:txBody>
      </p:sp>
      <p:sp>
        <p:nvSpPr>
          <p:cNvPr id="13" name="矩形 12"/>
          <p:cNvSpPr/>
          <p:nvPr/>
        </p:nvSpPr>
        <p:spPr>
          <a:xfrm>
            <a:off x="3379014" y="2284983"/>
            <a:ext cx="482825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MP1</a:t>
            </a:r>
          </a:p>
        </p:txBody>
      </p:sp>
      <p:sp>
        <p:nvSpPr>
          <p:cNvPr id="16" name="矩形 15"/>
          <p:cNvSpPr/>
          <p:nvPr/>
        </p:nvSpPr>
        <p:spPr>
          <a:xfrm>
            <a:off x="4648459" y="2568985"/>
            <a:ext cx="364203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</a:p>
        </p:txBody>
      </p:sp>
      <p:sp>
        <p:nvSpPr>
          <p:cNvPr id="17" name="矩形 16"/>
          <p:cNvSpPr/>
          <p:nvPr/>
        </p:nvSpPr>
        <p:spPr>
          <a:xfrm>
            <a:off x="6181780" y="2252440"/>
            <a:ext cx="482825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MP2</a:t>
            </a:r>
          </a:p>
        </p:txBody>
      </p:sp>
      <p:sp>
        <p:nvSpPr>
          <p:cNvPr id="19" name="矩形 18"/>
          <p:cNvSpPr/>
          <p:nvPr/>
        </p:nvSpPr>
        <p:spPr>
          <a:xfrm>
            <a:off x="4618965" y="2329633"/>
            <a:ext cx="787395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256@5x5</a:t>
            </a:r>
          </a:p>
        </p:txBody>
      </p:sp>
      <p:sp>
        <p:nvSpPr>
          <p:cNvPr id="20" name="矩形 19"/>
          <p:cNvSpPr/>
          <p:nvPr/>
        </p:nvSpPr>
        <p:spPr>
          <a:xfrm>
            <a:off x="4631844" y="3158431"/>
            <a:ext cx="393697" cy="17719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3951" y="3866938"/>
            <a:ext cx="787395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384@3x3</a:t>
            </a:r>
          </a:p>
        </p:txBody>
      </p:sp>
      <p:sp>
        <p:nvSpPr>
          <p:cNvPr id="23" name="矩形 22"/>
          <p:cNvSpPr/>
          <p:nvPr/>
        </p:nvSpPr>
        <p:spPr>
          <a:xfrm>
            <a:off x="189204" y="4125182"/>
            <a:ext cx="364203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C3</a:t>
            </a:r>
          </a:p>
        </p:txBody>
      </p:sp>
      <p:sp>
        <p:nvSpPr>
          <p:cNvPr id="24" name="矩形 23"/>
          <p:cNvSpPr/>
          <p:nvPr/>
        </p:nvSpPr>
        <p:spPr>
          <a:xfrm>
            <a:off x="1999763" y="3673089"/>
            <a:ext cx="787395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384@3x3</a:t>
            </a:r>
          </a:p>
        </p:txBody>
      </p:sp>
      <p:sp>
        <p:nvSpPr>
          <p:cNvPr id="25" name="矩形 24"/>
          <p:cNvSpPr/>
          <p:nvPr/>
        </p:nvSpPr>
        <p:spPr>
          <a:xfrm>
            <a:off x="2055016" y="3931333"/>
            <a:ext cx="364203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C4</a:t>
            </a:r>
          </a:p>
        </p:txBody>
      </p:sp>
      <p:sp>
        <p:nvSpPr>
          <p:cNvPr id="26" name="矩形 25"/>
          <p:cNvSpPr/>
          <p:nvPr/>
        </p:nvSpPr>
        <p:spPr>
          <a:xfrm>
            <a:off x="3442383" y="3685261"/>
            <a:ext cx="787395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256@3x3</a:t>
            </a:r>
          </a:p>
        </p:txBody>
      </p:sp>
      <p:sp>
        <p:nvSpPr>
          <p:cNvPr id="27" name="矩形 26"/>
          <p:cNvSpPr/>
          <p:nvPr/>
        </p:nvSpPr>
        <p:spPr>
          <a:xfrm>
            <a:off x="3497636" y="3943505"/>
            <a:ext cx="364203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C5</a:t>
            </a:r>
          </a:p>
        </p:txBody>
      </p:sp>
      <p:sp>
        <p:nvSpPr>
          <p:cNvPr id="28" name="矩形 27"/>
          <p:cNvSpPr/>
          <p:nvPr/>
        </p:nvSpPr>
        <p:spPr>
          <a:xfrm>
            <a:off x="4760975" y="3698786"/>
            <a:ext cx="482825" cy="336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MP3</a:t>
            </a:r>
          </a:p>
        </p:txBody>
      </p:sp>
      <p:sp>
        <p:nvSpPr>
          <p:cNvPr id="29" name="矩形 28"/>
          <p:cNvSpPr/>
          <p:nvPr/>
        </p:nvSpPr>
        <p:spPr>
          <a:xfrm>
            <a:off x="6414266" y="4280502"/>
            <a:ext cx="449162" cy="336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FC6</a:t>
            </a:r>
          </a:p>
        </p:txBody>
      </p:sp>
      <p:sp>
        <p:nvSpPr>
          <p:cNvPr id="30" name="矩形 29"/>
          <p:cNvSpPr/>
          <p:nvPr/>
        </p:nvSpPr>
        <p:spPr>
          <a:xfrm>
            <a:off x="7080947" y="4279687"/>
            <a:ext cx="449162" cy="336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FC7</a:t>
            </a:r>
          </a:p>
        </p:txBody>
      </p:sp>
      <p:sp>
        <p:nvSpPr>
          <p:cNvPr id="31" name="矩形 30"/>
          <p:cNvSpPr/>
          <p:nvPr/>
        </p:nvSpPr>
        <p:spPr>
          <a:xfrm>
            <a:off x="7751523" y="3968557"/>
            <a:ext cx="449162" cy="336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FC8</a:t>
            </a:r>
          </a:p>
        </p:txBody>
      </p:sp>
      <p:sp>
        <p:nvSpPr>
          <p:cNvPr id="34" name="矩形 33"/>
          <p:cNvSpPr/>
          <p:nvPr/>
        </p:nvSpPr>
        <p:spPr>
          <a:xfrm>
            <a:off x="9168764" y="4009210"/>
            <a:ext cx="2512373" cy="835247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91970"/>
            <a:ext cx="75438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Advantage of deploying TL 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65455">
              <a:buSzPts val="1900"/>
            </a:pPr>
            <a:r>
              <a:rPr lang="en-GB" sz="2535"/>
              <a:t>the transferred feature maps from the pre-trained CNN reduce the training cost and help in improving the generalization</a:t>
            </a:r>
            <a:endParaRPr sz="2535"/>
          </a:p>
          <a:p>
            <a:pPr marL="0" indent="0">
              <a:spcBef>
                <a:spcPts val="2135"/>
              </a:spcBef>
              <a:buNone/>
            </a:pPr>
            <a:endParaRPr sz="2535"/>
          </a:p>
          <a:p>
            <a:pPr indent="-465455">
              <a:spcBef>
                <a:spcPts val="2135"/>
              </a:spcBef>
              <a:buSzPts val="1900"/>
            </a:pPr>
            <a:r>
              <a:rPr lang="en-GB" sz="2535"/>
              <a:t>augmentation of the auxiliary channels available through TL from the already trained Deep NN (generative model) with original feature maps improves the classifier's representation capacity for complex classification problems.</a:t>
            </a:r>
            <a:endParaRPr sz="2535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Attention based CNN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Speaker: Zhu Liu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694"/>
            <a:ext cx="10515600" cy="4267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96499" y="2980707"/>
            <a:ext cx="1840675" cy="271944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CBAM: Convolutional Block Attention Module (ECCV 2018; 992)</a:t>
            </a:r>
          </a:p>
          <a:p>
            <a:r>
              <a:rPr kumimoji="1" lang="en-US" altLang="zh-CN" dirty="0"/>
              <a:t>Concurrent Spatial and Channel ‘Squeeze &amp; Excitation’ in Fully Convolutional Networks (MICCAI 2018; 134)</a:t>
            </a:r>
          </a:p>
          <a:p>
            <a:r>
              <a:rPr kumimoji="1" lang="en-US" altLang="zh-CN" dirty="0"/>
              <a:t>Residual Attention Network for Image Classification (CVPR 2018; 1142)</a:t>
            </a: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Attention? </a:t>
            </a:r>
            <a:r>
              <a:rPr kumimoji="1" lang="en-US" altLang="zh-CN"/>
              <a:t>Attention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</a:t>
            </a:r>
            <a:r>
              <a:rPr kumimoji="1" lang="en-US" altLang="zh-CN" dirty="0"/>
              <a:t>HAT to attend?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H</a:t>
            </a:r>
            <a:r>
              <a:rPr kumimoji="1" lang="en-US" altLang="zh-CN" dirty="0"/>
              <a:t>OW to get the attention weight map (importance distribution)?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W</a:t>
            </a:r>
            <a:r>
              <a:rPr kumimoji="1" lang="en-US" altLang="zh-CN" dirty="0"/>
              <a:t>HERE to put the attention module on the original network?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CBAM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63" y="1825625"/>
            <a:ext cx="9775673" cy="237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149" y="4179424"/>
            <a:ext cx="49657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CBAM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25" y="1825625"/>
            <a:ext cx="833234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SE-</a:t>
            </a:r>
            <a:r>
              <a:rPr kumimoji="1" lang="en-US" altLang="zh-CN" dirty="0" err="1"/>
              <a:t>sc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9350" y="1912144"/>
            <a:ext cx="73533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Residual Attention Module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90688"/>
            <a:ext cx="1169670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Residual Attention Module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51439"/>
            <a:ext cx="1135380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u="sng" dirty="0"/>
              <a:t>ZfNet:</a:t>
            </a:r>
            <a:r>
              <a:rPr lang="en-US" altLang="zh-CN" sz="4000" i="1" u="sng" dirty="0"/>
              <a:t> Refinement</a:t>
            </a:r>
            <a:r>
              <a:rPr lang="zh-CN" altLang="en-US" sz="4000" i="1" u="sng" dirty="0"/>
              <a:t> </a:t>
            </a:r>
            <a:r>
              <a:rPr lang="en-US" altLang="zh-CN" sz="4000" i="1" u="sng" dirty="0"/>
              <a:t>of</a:t>
            </a:r>
            <a:r>
              <a:rPr lang="zh-CN" altLang="en-US" sz="4000" i="1" u="sng" dirty="0"/>
              <a:t> </a:t>
            </a:r>
            <a:r>
              <a:rPr lang="en-US" altLang="zh-CN" sz="4000" i="1" u="sng" dirty="0"/>
              <a:t>AlexNet</a:t>
            </a:r>
            <a:endParaRPr lang="en-US" sz="4000" i="1" u="sng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8374"/>
            <a:ext cx="10515600" cy="2671585"/>
          </a:xfrm>
          <a:prstGeom prst="rect">
            <a:avLst/>
          </a:prstGeom>
        </p:spPr>
      </p:pic>
      <p:sp>
        <p:nvSpPr>
          <p:cNvPr id="5" name="Text Box 13"/>
          <p:cNvSpPr txBox="1"/>
          <p:nvPr/>
        </p:nvSpPr>
        <p:spPr>
          <a:xfrm>
            <a:off x="6145530" y="6582410"/>
            <a:ext cx="604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Zeiler and Fergus. Visualizing and Understanding Convolutional Networks.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4637645"/>
            <a:ext cx="5109091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CONV1: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(11x11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(7x7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CONV3,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384,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384,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lang="zh-CN" altLang="en-US" dirty="0"/>
          </a:p>
        </p:txBody>
      </p:sp>
      <p:sp>
        <p:nvSpPr>
          <p:cNvPr id="7" name="Text Box 5"/>
          <p:cNvSpPr txBox="1"/>
          <p:nvPr/>
        </p:nvSpPr>
        <p:spPr>
          <a:xfrm>
            <a:off x="6490406" y="4824137"/>
            <a:ext cx="4863394" cy="1242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contributions:</a:t>
            </a: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the idea of parameter tuning</a:t>
            </a:r>
          </a:p>
          <a:p>
            <a:pPr lvl="0" fontAlgn="auto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visualizing the output of intermediate layers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Light CNN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Minghui Chen</a:t>
            </a:r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0130" y="399430"/>
            <a:ext cx="1098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MobileNet</a:t>
            </a:r>
            <a:r>
              <a:rPr lang="en-US" altLang="zh-CN" sz="2000" b="1" dirty="0"/>
              <a:t> v1</a:t>
            </a:r>
          </a:p>
          <a:p>
            <a:r>
              <a:rPr lang="zh-CN" altLang="en-US" sz="1600" dirty="0"/>
              <a:t>深度可分离卷积（</a:t>
            </a:r>
            <a:r>
              <a:rPr lang="en-US" altLang="zh-CN" sz="1600" dirty="0" err="1"/>
              <a:t>Depthwise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seperable</a:t>
            </a:r>
            <a:r>
              <a:rPr lang="en-US" altLang="zh-CN" sz="1600" dirty="0"/>
              <a:t> convolution</a:t>
            </a:r>
            <a:r>
              <a:rPr lang="zh-CN" altLang="en-US" sz="1600" dirty="0"/>
              <a:t>）</a:t>
            </a:r>
            <a:r>
              <a:rPr lang="en-US" altLang="zh-CN" sz="1600" dirty="0"/>
              <a:t>=</a:t>
            </a:r>
            <a:r>
              <a:rPr lang="zh-CN" altLang="en-US" sz="1600" dirty="0"/>
              <a:t>深度卷积</a:t>
            </a:r>
            <a:r>
              <a:rPr lang="en-US" altLang="zh-CN" sz="1600" dirty="0"/>
              <a:t>(</a:t>
            </a:r>
            <a:r>
              <a:rPr lang="en-US" altLang="zh-CN" sz="1600" dirty="0" err="1"/>
              <a:t>depthwise</a:t>
            </a:r>
            <a:r>
              <a:rPr lang="en-US" altLang="zh-CN" sz="1600" dirty="0"/>
              <a:t> convolution)+</a:t>
            </a:r>
            <a:r>
              <a:rPr lang="zh-CN" altLang="en-US" sz="1600" dirty="0"/>
              <a:t>逐点卷积</a:t>
            </a:r>
            <a:r>
              <a:rPr lang="en-US" altLang="zh-CN" sz="1600" dirty="0"/>
              <a:t>(pointwise convolution)</a:t>
            </a:r>
            <a:r>
              <a:rPr lang="zh-CN" altLang="en-US" sz="1600" dirty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" y="1752858"/>
            <a:ext cx="6858000" cy="3714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68561" y="5528863"/>
            <a:ext cx="28091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Ref: https://zhuanlan.zhihu.com/p/70703846</a:t>
            </a:r>
            <a:endParaRPr lang="zh-CN" altLang="en-US" sz="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81" y="1821318"/>
            <a:ext cx="3286125" cy="120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47106" y="1279847"/>
                <a:ext cx="3582687" cy="414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Input channel M		Output channel N</a:t>
                </a:r>
              </a:p>
              <a:p>
                <a:r>
                  <a:rPr lang="en-US" altLang="zh-CN" sz="1000" dirty="0"/>
                  <a:t>Kernel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CN" sz="1000" dirty="0"/>
                  <a:t>	Output feature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1000" b="0" i="1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106" y="1279847"/>
                <a:ext cx="3582687" cy="414922"/>
              </a:xfrm>
              <a:prstGeom prst="rect">
                <a:avLst/>
              </a:prstGeom>
              <a:blipFill rotWithShape="1">
                <a:blip r:embed="rId4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928" y="3298025"/>
            <a:ext cx="2972830" cy="196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8074369" y="5236476"/>
            <a:ext cx="3582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ReLU6</a:t>
            </a:r>
            <a:r>
              <a:rPr lang="zh-CN" altLang="en-US" sz="1000" dirty="0"/>
              <a:t>就是普通的</a:t>
            </a:r>
            <a:r>
              <a:rPr lang="en-US" altLang="zh-CN" sz="1000" dirty="0" err="1"/>
              <a:t>ReLU</a:t>
            </a:r>
            <a:r>
              <a:rPr lang="zh-CN" altLang="en-US" sz="1000" dirty="0"/>
              <a:t>但是限制最大输出值为</a:t>
            </a:r>
            <a:r>
              <a:rPr lang="en-US" altLang="zh-CN" sz="1000" dirty="0"/>
              <a:t>6</a:t>
            </a:r>
            <a:r>
              <a:rPr lang="zh-CN" altLang="en-US" sz="1000" dirty="0"/>
              <a:t>（对输出值做</a:t>
            </a:r>
            <a:r>
              <a:rPr lang="en-US" altLang="zh-CN" sz="1000" dirty="0"/>
              <a:t>clip</a:t>
            </a:r>
            <a:r>
              <a:rPr lang="zh-CN" altLang="en-US" sz="1000" dirty="0"/>
              <a:t>），这是为了在移动端设备</a:t>
            </a:r>
            <a:r>
              <a:rPr lang="en-US" altLang="zh-CN" sz="1000" dirty="0"/>
              <a:t>float16</a:t>
            </a:r>
            <a:r>
              <a:rPr lang="zh-CN" altLang="en-US" sz="1000" dirty="0"/>
              <a:t>的低精度的时候，也能有很好的数值分辨率，如果对</a:t>
            </a:r>
            <a:r>
              <a:rPr lang="en-US" altLang="zh-CN" sz="1000" dirty="0" err="1"/>
              <a:t>ReLU</a:t>
            </a:r>
            <a:r>
              <a:rPr lang="zh-CN" altLang="en-US" sz="1000" dirty="0"/>
              <a:t>的激活范围不加限制，输出范围为</a:t>
            </a:r>
            <a:r>
              <a:rPr lang="en-US" altLang="zh-CN" sz="1000" dirty="0"/>
              <a:t>0</a:t>
            </a:r>
            <a:r>
              <a:rPr lang="zh-CN" altLang="en-US" sz="1000" dirty="0"/>
              <a:t>到正无穷，如果激活值非常大，分布在一个很大的范围内，则低精度的</a:t>
            </a:r>
            <a:r>
              <a:rPr lang="en-US" altLang="zh-CN" sz="1000" dirty="0"/>
              <a:t>float16</a:t>
            </a:r>
            <a:r>
              <a:rPr lang="zh-CN" altLang="en-US" sz="1000" dirty="0"/>
              <a:t>无法很好地精确描述如此大范围的数值，带来精度损失。</a:t>
            </a:r>
            <a:endParaRPr lang="en-US" altLang="zh-CN" sz="10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0130" y="399430"/>
            <a:ext cx="1098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MobileNet</a:t>
            </a:r>
            <a:r>
              <a:rPr lang="en-US" altLang="zh-CN" sz="2000" b="1" dirty="0"/>
              <a:t> v2</a:t>
            </a:r>
          </a:p>
          <a:p>
            <a:r>
              <a:rPr lang="zh-CN" altLang="en-US" sz="1600" dirty="0"/>
              <a:t>关键改进点：</a:t>
            </a:r>
            <a:r>
              <a:rPr lang="en-US" altLang="zh-CN" sz="1600" dirty="0"/>
              <a:t>Linear Bottleneck</a:t>
            </a:r>
            <a:r>
              <a:rPr lang="zh-CN" altLang="en-US" sz="1600" dirty="0"/>
              <a:t>和</a:t>
            </a:r>
            <a:r>
              <a:rPr lang="en-US" altLang="zh-CN" sz="1600" dirty="0"/>
              <a:t>Inverted Residual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20130" y="1221430"/>
                <a:ext cx="467085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00" dirty="0"/>
                  <a:t>MobileNet v1</a:t>
                </a:r>
                <a:r>
                  <a:rPr lang="zh-CN" altLang="en-US" sz="1000" dirty="0"/>
                  <a:t>的问题：深度卷积部分的卷积核比较容易训废掉：训完之后发现深度卷积训出来的卷积核有不少是空的，并将这个锅递给了</a:t>
                </a:r>
                <a:r>
                  <a:rPr lang="en-US" altLang="zh-CN" sz="1000" dirty="0" err="1"/>
                  <a:t>ReLU</a:t>
                </a:r>
                <a:r>
                  <a:rPr lang="zh-CN" altLang="en-US" sz="1000" dirty="0"/>
                  <a:t>。</a:t>
                </a:r>
                <a:endParaRPr lang="en-US" altLang="zh-CN" sz="1000" dirty="0"/>
              </a:p>
              <a:p>
                <a:r>
                  <a:rPr lang="zh-CN" altLang="en-US" sz="1000" dirty="0"/>
                  <a:t>做了个实验，就是对一个</a:t>
                </a:r>
                <a:r>
                  <a:rPr lang="en-US" altLang="zh-CN" sz="1000" dirty="0"/>
                  <a:t>n</a:t>
                </a:r>
                <a:r>
                  <a:rPr lang="zh-CN" altLang="en-US" sz="1000" dirty="0"/>
                  <a:t>维空间中的一个“东西”做</a:t>
                </a:r>
                <a:r>
                  <a:rPr lang="en-US" altLang="zh-CN" sz="1000" dirty="0" err="1"/>
                  <a:t>ReLU</a:t>
                </a:r>
                <a:r>
                  <a:rPr lang="zh-CN" altLang="en-US" sz="1000" dirty="0"/>
                  <a:t>运算，然后（利用</a:t>
                </a:r>
                <a:r>
                  <a:rPr lang="en-US" altLang="zh-CN" sz="1000" dirty="0"/>
                  <a:t>T</a:t>
                </a:r>
                <a:r>
                  <a:rPr lang="zh-CN" altLang="en-US" sz="1000" dirty="0"/>
                  <a:t>的逆矩阵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000" dirty="0"/>
                  <a:t>恢复）对比</a:t>
                </a:r>
                <a:r>
                  <a:rPr lang="en-US" altLang="zh-CN" sz="1000" dirty="0" err="1"/>
                  <a:t>ReLU</a:t>
                </a:r>
                <a:r>
                  <a:rPr lang="zh-CN" altLang="en-US" sz="1000" dirty="0"/>
                  <a:t>之后的结果与</a:t>
                </a:r>
                <a:r>
                  <a:rPr lang="en-US" altLang="zh-CN" sz="1000" dirty="0"/>
                  <a:t>Input</a:t>
                </a:r>
                <a:r>
                  <a:rPr lang="zh-CN" altLang="en-US" sz="1000" dirty="0"/>
                  <a:t>的结果相差有多大。</a:t>
                </a:r>
                <a:endParaRPr lang="en-US" altLang="zh-CN" sz="1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0" y="1221430"/>
                <a:ext cx="4670854" cy="707886"/>
              </a:xfrm>
              <a:prstGeom prst="rect">
                <a:avLst/>
              </a:prstGeom>
              <a:blipFill rotWithShape="1">
                <a:blip r:embed="rId2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2" y="3957210"/>
            <a:ext cx="4357689" cy="203358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2508" y="3041822"/>
            <a:ext cx="44318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概括而言，就是对低维度做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ReLU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运算，很容易造成信息的丢失。而在高维度进行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ReLU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运算的话，信息的丢失则会很少。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这就解释了为什么深度卷积的卷积核有不少是空。作者解决的方案：将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ReLU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替换成线性激活函数，但不是所有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ReLU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都换成线性激活函数，而是将每一个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Block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的最后一个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ReLU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换成线性激活函数。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8" y="2012907"/>
            <a:ext cx="4588476" cy="6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5832389" y="122143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现在还有个问题是，深度卷积本身没有改变通道的能力，来的是多少通道输出就是多少通道。如果来的通道很少的话，</a:t>
            </a:r>
            <a:r>
              <a:rPr lang="en-US" altLang="zh-CN" sz="1000" dirty="0"/>
              <a:t>DW</a:t>
            </a:r>
            <a:r>
              <a:rPr lang="zh-CN" altLang="en-US" sz="1000" dirty="0"/>
              <a:t>深度卷积只能在低维度上工作，这样效果并不会很好，所以我们要“扩张”通道。既然我们已经知道</a:t>
            </a:r>
            <a:r>
              <a:rPr lang="en-US" altLang="zh-CN" sz="1000" dirty="0"/>
              <a:t>PW</a:t>
            </a:r>
            <a:r>
              <a:rPr lang="zh-CN" altLang="en-US" sz="1000" dirty="0"/>
              <a:t>逐点卷积也就是</a:t>
            </a:r>
            <a:r>
              <a:rPr lang="en-US" altLang="zh-CN" sz="1000" dirty="0"/>
              <a:t>1×1</a:t>
            </a:r>
            <a:r>
              <a:rPr lang="zh-CN" altLang="en-US" sz="1000" dirty="0"/>
              <a:t>卷积可以用来升维和降维，那就可以在</a:t>
            </a:r>
            <a:r>
              <a:rPr lang="en-US" altLang="zh-CN" sz="1000" dirty="0"/>
              <a:t>DW</a:t>
            </a:r>
            <a:r>
              <a:rPr lang="zh-CN" altLang="en-US" sz="1000" dirty="0"/>
              <a:t>深度卷积之前使用</a:t>
            </a:r>
            <a:r>
              <a:rPr lang="en-US" altLang="zh-CN" sz="1000" dirty="0"/>
              <a:t>PW</a:t>
            </a:r>
            <a:r>
              <a:rPr lang="zh-CN" altLang="en-US" sz="1000" dirty="0"/>
              <a:t>卷积进行升维（升维倍数为</a:t>
            </a:r>
            <a:r>
              <a:rPr lang="en-US" altLang="zh-CN" sz="1000" dirty="0"/>
              <a:t>t</a:t>
            </a:r>
            <a:r>
              <a:rPr lang="zh-CN" altLang="en-US" sz="1000" dirty="0"/>
              <a:t>，</a:t>
            </a:r>
            <a:r>
              <a:rPr lang="en-US" altLang="zh-CN" sz="1000" dirty="0"/>
              <a:t>t=6</a:t>
            </a:r>
            <a:r>
              <a:rPr lang="zh-CN" altLang="en-US" sz="1000" dirty="0"/>
              <a:t>），再在一个更高维的空间中进行卷积操作来提取特征：</a:t>
            </a:r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995" y="2054732"/>
            <a:ext cx="5140411" cy="1490416"/>
          </a:xfrm>
          <a:prstGeom prst="rect">
            <a:avLst/>
          </a:prstGeom>
        </p:spPr>
      </p:pic>
      <p:sp>
        <p:nvSpPr>
          <p:cNvPr id="16" name="AutoShape 6" descr="[公式]"/>
          <p:cNvSpPr>
            <a:spLocks noChangeAspect="1" noChangeArrowheads="1"/>
          </p:cNvSpPr>
          <p:nvPr/>
        </p:nvSpPr>
        <p:spPr bwMode="auto">
          <a:xfrm>
            <a:off x="5943600" y="28894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401" y="4073289"/>
            <a:ext cx="3402291" cy="150422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7514" y="4304998"/>
            <a:ext cx="3320858" cy="130805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20130" y="5941889"/>
            <a:ext cx="1098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MobileNet</a:t>
            </a:r>
            <a:r>
              <a:rPr lang="en-US" altLang="zh-CN" sz="2000" b="1" dirty="0"/>
              <a:t> v3</a:t>
            </a:r>
          </a:p>
          <a:p>
            <a:r>
              <a:rPr lang="zh-CN" altLang="en-US" sz="1600" dirty="0"/>
              <a:t>多个小细节的改动（</a:t>
            </a:r>
            <a:r>
              <a:rPr lang="en-US" altLang="zh-CN" sz="1600" dirty="0"/>
              <a:t>trick</a:t>
            </a:r>
            <a:r>
              <a:rPr lang="zh-CN" altLang="en-US" sz="1600" dirty="0"/>
              <a:t>的堆叠）：架构基于</a:t>
            </a:r>
            <a:r>
              <a:rPr lang="en-US" altLang="zh-CN" sz="1600" dirty="0"/>
              <a:t>NAS</a:t>
            </a:r>
            <a:r>
              <a:rPr lang="zh-CN" altLang="en-US" sz="1600" dirty="0"/>
              <a:t>实现的</a:t>
            </a:r>
            <a:r>
              <a:rPr lang="en-US" altLang="zh-CN" sz="1600" dirty="0" err="1"/>
              <a:t>MnasNet</a:t>
            </a:r>
            <a:r>
              <a:rPr lang="zh-CN" altLang="en-US" sz="1600" dirty="0"/>
              <a:t>，新的激活函数</a:t>
            </a:r>
            <a:r>
              <a:rPr lang="en-US" altLang="zh-CN" sz="1600" dirty="0"/>
              <a:t>h-swish(x)</a:t>
            </a:r>
            <a:r>
              <a:rPr lang="zh-CN" altLang="en-US" sz="1600" dirty="0"/>
              <a:t>，引入</a:t>
            </a:r>
            <a:r>
              <a:rPr lang="en-US" altLang="zh-CN" sz="1600" dirty="0"/>
              <a:t>SE</a:t>
            </a:r>
            <a:r>
              <a:rPr lang="zh-CN" altLang="en-US" sz="1600" dirty="0"/>
              <a:t>结构。（不展开了）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0130" y="399430"/>
            <a:ext cx="1098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ShuffleNet</a:t>
            </a:r>
            <a:r>
              <a:rPr lang="en-US" altLang="zh-CN" sz="2000" b="1" dirty="0"/>
              <a:t> v1</a:t>
            </a:r>
          </a:p>
          <a:p>
            <a:r>
              <a:rPr lang="zh-CN" altLang="en-US" sz="1600" dirty="0"/>
              <a:t>关键创新点：</a:t>
            </a:r>
            <a:r>
              <a:rPr lang="en-US" altLang="zh-CN" sz="1600" dirty="0"/>
              <a:t>Pointwise Group Convolution,</a:t>
            </a:r>
            <a:r>
              <a:rPr lang="zh-CN" altLang="en-US" sz="1600" dirty="0"/>
              <a:t> </a:t>
            </a:r>
            <a:r>
              <a:rPr lang="en-US" altLang="zh-CN" sz="1600" dirty="0"/>
              <a:t>Channel Shuffle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420130" y="1221430"/>
            <a:ext cx="4670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分组卷积和深度可分离卷积</a:t>
            </a:r>
            <a:endParaRPr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23" y="2047774"/>
            <a:ext cx="2927862" cy="11928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23" y="3995946"/>
            <a:ext cx="3023544" cy="15181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130" y="1634602"/>
            <a:ext cx="4670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普通卷积</a:t>
            </a:r>
            <a:endParaRPr lang="en-US" altLang="zh-CN" sz="1000" dirty="0"/>
          </a:p>
        </p:txBody>
      </p:sp>
      <p:sp>
        <p:nvSpPr>
          <p:cNvPr id="9" name="文本框 8"/>
          <p:cNvSpPr txBox="1"/>
          <p:nvPr/>
        </p:nvSpPr>
        <p:spPr>
          <a:xfrm>
            <a:off x="420130" y="3301629"/>
            <a:ext cx="4670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分组卷积：分组卷积最早是出现在</a:t>
            </a:r>
            <a:r>
              <a:rPr lang="en-US" altLang="zh-CN" sz="1000" dirty="0" err="1"/>
              <a:t>AlexNet</a:t>
            </a:r>
            <a:r>
              <a:rPr lang="zh-CN" altLang="en-US" sz="1000" dirty="0"/>
              <a:t>，当时这么做是为了解决显存不够的问题，单卡无法容纳模型。</a:t>
            </a:r>
            <a:endParaRPr lang="en-US" altLang="zh-CN" sz="1000" dirty="0"/>
          </a:p>
          <a:p>
            <a:r>
              <a:rPr lang="zh-CN" altLang="en-US" sz="1000" dirty="0"/>
              <a:t>当</a:t>
            </a:r>
            <a:r>
              <a:rPr lang="en-US" altLang="zh-CN" sz="1000" dirty="0"/>
              <a:t>g=1</a:t>
            </a:r>
            <a:r>
              <a:rPr lang="zh-CN" altLang="en-US" sz="1000" dirty="0"/>
              <a:t>时，分组卷积为普通卷积；当</a:t>
            </a:r>
            <a:r>
              <a:rPr lang="en-US" altLang="zh-CN" sz="1000" dirty="0"/>
              <a:t>g=C</a:t>
            </a:r>
            <a:r>
              <a:rPr lang="zh-CN" altLang="en-US" sz="1000" dirty="0"/>
              <a:t>时，分组卷积为深度卷积（</a:t>
            </a:r>
            <a:r>
              <a:rPr lang="en-US" altLang="zh-CN" sz="1000" dirty="0" err="1"/>
              <a:t>depthwise</a:t>
            </a:r>
            <a:r>
              <a:rPr lang="en-US" altLang="zh-CN" sz="1000" dirty="0"/>
              <a:t> convolution</a:t>
            </a:r>
            <a:r>
              <a:rPr lang="zh-CN" altLang="en-US" sz="1000" dirty="0"/>
              <a:t>）。</a:t>
            </a:r>
            <a:endParaRPr lang="en-US" altLang="zh-CN" sz="1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20130" y="5500528"/>
            <a:ext cx="46708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而逐点分组卷积（</a:t>
            </a:r>
            <a:r>
              <a:rPr lang="en-US" altLang="zh-CN" sz="1000" dirty="0"/>
              <a:t>Pointwise Group Convolution</a:t>
            </a:r>
            <a:r>
              <a:rPr lang="zh-CN" altLang="en-US" sz="1000" dirty="0"/>
              <a:t>）则是在其后接的</a:t>
            </a:r>
            <a:r>
              <a:rPr lang="en-US" altLang="zh-CN" sz="1000" dirty="0"/>
              <a:t>1</a:t>
            </a:r>
            <a:r>
              <a:rPr lang="zh-CN" altLang="en-US" sz="1000" dirty="0"/>
              <a:t>*</a:t>
            </a:r>
            <a:r>
              <a:rPr lang="en-US" altLang="zh-CN" sz="1000" dirty="0"/>
              <a:t>1</a:t>
            </a:r>
            <a:r>
              <a:rPr lang="zh-CN" altLang="en-US" sz="1000" dirty="0"/>
              <a:t>卷积的深度（通道）也做同样分组操作，其实就是对</a:t>
            </a:r>
            <a:r>
              <a:rPr lang="en-US" altLang="zh-CN" sz="1000" dirty="0" err="1"/>
              <a:t>Depthwise</a:t>
            </a:r>
            <a:r>
              <a:rPr lang="en-US" altLang="zh-CN" sz="1000" dirty="0"/>
              <a:t> separable convolution</a:t>
            </a:r>
            <a:r>
              <a:rPr lang="zh-CN" altLang="en-US" sz="1000" dirty="0"/>
              <a:t>加了个分组操作，使得密集的</a:t>
            </a:r>
            <a:r>
              <a:rPr lang="en-US" altLang="zh-CN" sz="1000" dirty="0"/>
              <a:t>1</a:t>
            </a:r>
            <a:r>
              <a:rPr lang="zh-CN" altLang="en-US" sz="1000" dirty="0"/>
              <a:t>*</a:t>
            </a:r>
            <a:r>
              <a:rPr lang="en-US" altLang="zh-CN" sz="1000" dirty="0"/>
              <a:t>1</a:t>
            </a:r>
            <a:r>
              <a:rPr lang="zh-CN" altLang="en-US" sz="1000" dirty="0"/>
              <a:t>卷积操作变得相对稀疏，降低计算量。</a:t>
            </a:r>
            <a:endParaRPr lang="en-US" altLang="zh-CN" sz="1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675870" y="12214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我们可以看出组内</a:t>
            </a:r>
            <a:r>
              <a:rPr lang="en-US" altLang="zh-CN" sz="1000" dirty="0"/>
              <a:t>Pointwise</a:t>
            </a:r>
            <a:r>
              <a:rPr lang="zh-CN" altLang="en-US" sz="1000" dirty="0"/>
              <a:t>卷积可以非常有效的缓解性能瓶颈问题。然而这个策略的一个非常严重的问题是卷积直接的信息沟通不畅，网络趋近于一个由多个结构类似的网络构成的模型集成，精度大打折扣。</a:t>
            </a:r>
            <a:endParaRPr lang="en-US" altLang="zh-CN" sz="1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296" y="1724400"/>
            <a:ext cx="5406081" cy="2012263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91" y="4318539"/>
            <a:ext cx="4244547" cy="236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5683336" y="3787227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可以看到当堆积</a:t>
            </a:r>
            <a:r>
              <a:rPr lang="en-US" altLang="zh-CN" sz="1000" dirty="0" err="1"/>
              <a:t>GConv</a:t>
            </a:r>
            <a:r>
              <a:rPr lang="zh-CN" altLang="en-US" sz="1000" dirty="0"/>
              <a:t>层后一个问题是不同组之间的特征图是不通信的，这就好像分了三个互不相干的路，大家各走各的，这目测会降低网络的特征提取能力。这样你也可以理解为什么</a:t>
            </a:r>
            <a:r>
              <a:rPr lang="en-US" altLang="zh-CN" sz="1000" dirty="0" err="1"/>
              <a:t>Xception</a:t>
            </a:r>
            <a:r>
              <a:rPr lang="zh-CN" altLang="en-US" sz="1000" dirty="0"/>
              <a:t>，</a:t>
            </a:r>
            <a:r>
              <a:rPr lang="en-US" altLang="zh-CN" sz="1000" dirty="0" err="1"/>
              <a:t>MobileNet</a:t>
            </a:r>
            <a:r>
              <a:rPr lang="zh-CN" altLang="en-US" sz="1000" dirty="0"/>
              <a:t>等网络采用密集的</a:t>
            </a:r>
            <a:r>
              <a:rPr lang="en-US" altLang="zh-CN" sz="1000" dirty="0"/>
              <a:t>x</a:t>
            </a:r>
            <a:r>
              <a:rPr lang="zh-CN" altLang="en-US" sz="1000" dirty="0"/>
              <a:t>卷积，因为要保证</a:t>
            </a:r>
            <a:r>
              <a:rPr lang="en-US" altLang="zh-CN" sz="1000" dirty="0"/>
              <a:t>group convolution</a:t>
            </a:r>
            <a:r>
              <a:rPr lang="zh-CN" altLang="en-US" sz="1000" dirty="0"/>
              <a:t>之后不同组的特征图之间的信息交流。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0130" y="399430"/>
            <a:ext cx="1098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ShuffleNet</a:t>
            </a:r>
            <a:r>
              <a:rPr lang="en-US" altLang="zh-CN" sz="2000" b="1" dirty="0"/>
              <a:t> v2</a:t>
            </a:r>
          </a:p>
          <a:p>
            <a:r>
              <a:rPr lang="zh-CN" altLang="en-US" sz="1600" dirty="0"/>
              <a:t>关键改进点：</a:t>
            </a:r>
            <a:r>
              <a:rPr lang="en-US" altLang="zh-CN" sz="1600" dirty="0"/>
              <a:t>Channel Split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534" y="2541831"/>
            <a:ext cx="6602138" cy="38519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06801" y="1045761"/>
            <a:ext cx="6096000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通道分离（</a:t>
            </a:r>
            <a:r>
              <a:rPr lang="en-US" altLang="zh-CN" sz="1600" dirty="0"/>
              <a:t>Channel Split</a:t>
            </a:r>
            <a:r>
              <a:rPr lang="zh-CN" altLang="en-US" sz="1600" dirty="0"/>
              <a:t>）：</a:t>
            </a:r>
            <a:endParaRPr lang="en-US" altLang="zh-CN" sz="1600" dirty="0"/>
          </a:p>
          <a:p>
            <a:endParaRPr lang="en-US" altLang="zh-CN" sz="1000" dirty="0"/>
          </a:p>
          <a:p>
            <a:r>
              <a:rPr lang="en-US" altLang="zh-CN" sz="1000" dirty="0"/>
              <a:t>1.</a:t>
            </a:r>
            <a:r>
              <a:rPr lang="zh-CN" altLang="en-US" sz="1000" dirty="0"/>
              <a:t>在每个单元的开始，通过</a:t>
            </a:r>
            <a:r>
              <a:rPr lang="en-US" altLang="zh-CN" sz="1000" dirty="0"/>
              <a:t>Channel split</a:t>
            </a:r>
            <a:r>
              <a:rPr lang="zh-CN" altLang="en-US" sz="1000" dirty="0"/>
              <a:t>将</a:t>
            </a:r>
            <a:r>
              <a:rPr lang="en-US" altLang="zh-CN" sz="1000" dirty="0"/>
              <a:t>c</a:t>
            </a:r>
            <a:r>
              <a:rPr lang="zh-CN" altLang="en-US" sz="1000" dirty="0"/>
              <a:t>特征通道的输入被分为两支，分别带有 </a:t>
            </a:r>
            <a:r>
              <a:rPr lang="en-US" altLang="zh-CN" sz="1000" dirty="0"/>
              <a:t>c−c' </a:t>
            </a:r>
            <a:r>
              <a:rPr lang="zh-CN" altLang="en-US" sz="1000" dirty="0"/>
              <a:t>和</a:t>
            </a:r>
            <a:r>
              <a:rPr lang="en-US" altLang="zh-CN" sz="1000" dirty="0"/>
              <a:t>c'</a:t>
            </a:r>
            <a:r>
              <a:rPr lang="zh-CN" altLang="en-US" sz="1000" dirty="0"/>
              <a:t>个通道。按照准则</a:t>
            </a:r>
            <a:r>
              <a:rPr lang="en-US" altLang="zh-CN" sz="1000" b="1" dirty="0"/>
              <a:t>G3</a:t>
            </a:r>
            <a:r>
              <a:rPr lang="zh-CN" altLang="en-US" sz="1000" dirty="0"/>
              <a:t>，一个分支的结构仍然保持不变。另一个分支由三个卷积组成， 为满足</a:t>
            </a:r>
            <a:r>
              <a:rPr lang="en-US" altLang="zh-CN" sz="1000" b="1" dirty="0"/>
              <a:t>G1</a:t>
            </a:r>
            <a:r>
              <a:rPr lang="zh-CN" altLang="en-US" sz="1000" dirty="0"/>
              <a:t>，令输入和输出通道相同。与 </a:t>
            </a:r>
            <a:r>
              <a:rPr lang="en-US" altLang="zh-CN" sz="1000" dirty="0" err="1"/>
              <a:t>ShuffleNet</a:t>
            </a:r>
            <a:r>
              <a:rPr lang="en-US" altLang="zh-CN" sz="1000" dirty="0"/>
              <a:t> V1 </a:t>
            </a:r>
            <a:r>
              <a:rPr lang="zh-CN" altLang="en-US" sz="1000" dirty="0"/>
              <a:t>不同的是，两个 </a:t>
            </a:r>
            <a:r>
              <a:rPr lang="en-US" altLang="zh-CN" sz="1000" dirty="0"/>
              <a:t>1×1 </a:t>
            </a:r>
            <a:r>
              <a:rPr lang="zh-CN" altLang="en-US" sz="1000" dirty="0"/>
              <a:t>卷积不再是组卷积</a:t>
            </a:r>
            <a:r>
              <a:rPr lang="en-US" altLang="zh-CN" sz="1000" dirty="0"/>
              <a:t>(</a:t>
            </a:r>
            <a:r>
              <a:rPr lang="en-US" altLang="zh-CN" sz="1000" dirty="0" err="1"/>
              <a:t>GConv</a:t>
            </a:r>
            <a:r>
              <a:rPr lang="en-US" altLang="zh-CN" sz="1000" dirty="0"/>
              <a:t>)</a:t>
            </a:r>
            <a:r>
              <a:rPr lang="zh-CN" altLang="en-US" sz="1000" dirty="0"/>
              <a:t>，因为</a:t>
            </a:r>
            <a:r>
              <a:rPr lang="en-US" altLang="zh-CN" sz="1000" dirty="0"/>
              <a:t>Channel Split</a:t>
            </a:r>
            <a:r>
              <a:rPr lang="zh-CN" altLang="en-US" sz="1000" dirty="0"/>
              <a:t>分割操作已经产生了两个组。</a:t>
            </a:r>
          </a:p>
          <a:p>
            <a:r>
              <a:rPr lang="en-US" altLang="zh-CN" sz="1000" dirty="0"/>
              <a:t>2.</a:t>
            </a:r>
            <a:r>
              <a:rPr lang="zh-CN" altLang="en-US" sz="1000" dirty="0"/>
              <a:t>卷积之后，把两个分支拼接</a:t>
            </a:r>
            <a:r>
              <a:rPr lang="en-US" altLang="zh-CN" sz="1000" dirty="0"/>
              <a:t>(</a:t>
            </a:r>
            <a:r>
              <a:rPr lang="en-US" altLang="zh-CN" sz="1000" dirty="0" err="1"/>
              <a:t>Concat</a:t>
            </a:r>
            <a:r>
              <a:rPr lang="en-US" altLang="zh-CN" sz="1000" dirty="0"/>
              <a:t>)</a:t>
            </a:r>
            <a:r>
              <a:rPr lang="zh-CN" altLang="en-US" sz="1000" dirty="0"/>
              <a:t>起来，从而通道数量保持不变 </a:t>
            </a:r>
            <a:r>
              <a:rPr lang="en-US" altLang="zh-CN" sz="1000" dirty="0"/>
              <a:t>(G1)</a:t>
            </a:r>
            <a:r>
              <a:rPr lang="zh-CN" altLang="en-US" sz="1000" dirty="0"/>
              <a:t>，而且也没有</a:t>
            </a:r>
            <a:r>
              <a:rPr lang="en-US" altLang="zh-CN" sz="1000" dirty="0"/>
              <a:t>Add</a:t>
            </a:r>
            <a:r>
              <a:rPr lang="zh-CN" altLang="en-US" sz="1000" dirty="0"/>
              <a:t>操作（</a:t>
            </a:r>
            <a:r>
              <a:rPr lang="en-US" altLang="zh-CN" sz="1000" dirty="0"/>
              <a:t>element-wise</a:t>
            </a:r>
            <a:r>
              <a:rPr lang="zh-CN" altLang="en-US" sz="1000" dirty="0"/>
              <a:t>操作）（</a:t>
            </a:r>
            <a:r>
              <a:rPr lang="en-US" altLang="zh-CN" sz="1000" b="1" dirty="0"/>
              <a:t>G4</a:t>
            </a:r>
            <a:r>
              <a:rPr lang="zh-CN" altLang="en-US" sz="1000" dirty="0"/>
              <a:t>）。然后进行与</a:t>
            </a:r>
            <a:r>
              <a:rPr lang="en-US" altLang="zh-CN" sz="1000" dirty="0"/>
              <a:t>ShuffleNetV1</a:t>
            </a:r>
            <a:r>
              <a:rPr lang="zh-CN" altLang="en-US" sz="1000" dirty="0"/>
              <a:t>相同的</a:t>
            </a:r>
            <a:r>
              <a:rPr lang="en-US" altLang="zh-CN" sz="1000" dirty="0"/>
              <a:t>Channel Shuﬄe</a:t>
            </a:r>
            <a:r>
              <a:rPr lang="zh-CN" altLang="en-US" sz="1000" dirty="0"/>
              <a:t>操作来保证两个分支间能进行信息交流。</a:t>
            </a:r>
          </a:p>
          <a:p>
            <a:r>
              <a:rPr lang="en-US" altLang="zh-CN" sz="1000" dirty="0"/>
              <a:t>3.depthwise convolution</a:t>
            </a:r>
            <a:r>
              <a:rPr lang="zh-CN" altLang="en-US" sz="1000" dirty="0"/>
              <a:t>保留</a:t>
            </a:r>
            <a:endParaRPr lang="en-US" altLang="zh-CN" sz="1000" dirty="0"/>
          </a:p>
        </p:txBody>
      </p:sp>
      <p:sp>
        <p:nvSpPr>
          <p:cNvPr id="6" name="文本框 5"/>
          <p:cNvSpPr txBox="1"/>
          <p:nvPr/>
        </p:nvSpPr>
        <p:spPr>
          <a:xfrm>
            <a:off x="9827045" y="6415341"/>
            <a:ext cx="21523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Ref: https://zhuanlan.zhihu.com/p/67009992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0131" y="1045761"/>
            <a:ext cx="4933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四个高效网络设计指南</a:t>
            </a:r>
            <a:endParaRPr lang="en-US" altLang="zh-CN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420130" y="1440747"/>
            <a:ext cx="4933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G1:</a:t>
            </a:r>
            <a:r>
              <a:rPr lang="zh-CN" altLang="en-US" sz="1000" dirty="0"/>
              <a:t> 输入输出具有相同</a:t>
            </a:r>
            <a:r>
              <a:rPr lang="en-US" altLang="zh-CN" sz="1000" dirty="0"/>
              <a:t>channel</a:t>
            </a:r>
            <a:r>
              <a:rPr lang="zh-CN" altLang="en-US" sz="1000" dirty="0"/>
              <a:t>的时候，内存消耗是最小的。</a:t>
            </a:r>
            <a:endParaRPr lang="en-US" altLang="zh-CN" sz="1000" dirty="0"/>
          </a:p>
          <a:p>
            <a:endParaRPr lang="en-US" altLang="zh-CN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420131" y="2915141"/>
            <a:ext cx="4933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G2: </a:t>
            </a:r>
            <a:r>
              <a:rPr lang="zh-CN" altLang="en-US" sz="1000" dirty="0"/>
              <a:t>过多的分组卷积操作会增大</a:t>
            </a:r>
            <a:r>
              <a:rPr lang="en-US" altLang="zh-CN" sz="1000" dirty="0"/>
              <a:t>MAC</a:t>
            </a:r>
            <a:r>
              <a:rPr lang="zh-CN" altLang="en-US" sz="1000" dirty="0"/>
              <a:t>，从而使模型速度变慢。</a:t>
            </a:r>
            <a:endParaRPr lang="en-US" altLang="zh-CN" sz="1000" dirty="0"/>
          </a:p>
          <a:p>
            <a:r>
              <a:rPr lang="zh-CN" altLang="en-US" sz="1000" dirty="0"/>
              <a:t>根据</a:t>
            </a:r>
            <a:r>
              <a:rPr lang="en-US" altLang="zh-CN" sz="1000" dirty="0"/>
              <a:t>G1</a:t>
            </a:r>
            <a:r>
              <a:rPr lang="zh-CN" altLang="en-US" sz="1000" dirty="0"/>
              <a:t>准则中的</a:t>
            </a:r>
            <a:r>
              <a:rPr lang="en-US" altLang="zh-CN" sz="1000" dirty="0"/>
              <a:t>MAC</a:t>
            </a:r>
            <a:r>
              <a:rPr lang="zh-CN" altLang="en-US" sz="1000" dirty="0"/>
              <a:t>计算公式，可以看出在</a:t>
            </a:r>
            <a:r>
              <a:rPr lang="en-US" altLang="zh-CN" sz="1000" dirty="0"/>
              <a:t>B</a:t>
            </a:r>
            <a:r>
              <a:rPr lang="zh-CN" altLang="en-US" sz="1000" dirty="0"/>
              <a:t>不变时，</a:t>
            </a:r>
            <a:r>
              <a:rPr lang="en-US" altLang="zh-CN" sz="1000" dirty="0"/>
              <a:t>g</a:t>
            </a:r>
            <a:r>
              <a:rPr lang="zh-CN" altLang="en-US" sz="1000" dirty="0"/>
              <a:t>越大，</a:t>
            </a:r>
            <a:r>
              <a:rPr lang="en-US" altLang="zh-CN" sz="1000" dirty="0"/>
              <a:t>MAC</a:t>
            </a:r>
            <a:r>
              <a:rPr lang="zh-CN" altLang="en-US" sz="1000" dirty="0"/>
              <a:t>也越大。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0130" y="4420313"/>
            <a:ext cx="49331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G3: </a:t>
            </a:r>
            <a:r>
              <a:rPr lang="zh-CN" altLang="en-US" sz="1000" dirty="0"/>
              <a:t>模型中的分支数量越少，模型速度越快。</a:t>
            </a:r>
            <a:endParaRPr lang="en-US" altLang="zh-CN" sz="1000" dirty="0"/>
          </a:p>
          <a:p>
            <a:r>
              <a:rPr lang="zh-CN" altLang="en-US" sz="1000" dirty="0"/>
              <a:t>作者认为，模型中的网络结构太复杂（分支和基本单元过多）会降低网络的并行程度，模型速度越慢。</a:t>
            </a:r>
            <a:endParaRPr lang="en-US" altLang="zh-CN" sz="1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20130" y="5900291"/>
            <a:ext cx="49331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G4: Element-wise</a:t>
            </a:r>
            <a:r>
              <a:rPr lang="zh-CN" altLang="en-US" sz="1000" dirty="0"/>
              <a:t>操作不能被忽略。</a:t>
            </a:r>
            <a:endParaRPr lang="en-US" altLang="zh-CN" sz="1000" dirty="0"/>
          </a:p>
          <a:p>
            <a:r>
              <a:rPr lang="en-US" altLang="zh-CN" sz="1000" dirty="0"/>
              <a:t>Element-wise</a:t>
            </a:r>
            <a:r>
              <a:rPr lang="zh-CN" altLang="en-US" sz="1000" dirty="0"/>
              <a:t>包括</a:t>
            </a:r>
            <a:r>
              <a:rPr lang="en-US" altLang="zh-CN" sz="1000" dirty="0"/>
              <a:t>Add/</a:t>
            </a:r>
            <a:r>
              <a:rPr lang="en-US" altLang="zh-CN" sz="1000" dirty="0" err="1"/>
              <a:t>ReLU</a:t>
            </a:r>
            <a:r>
              <a:rPr lang="en-US" altLang="zh-CN" sz="1000" dirty="0"/>
              <a:t>/short-cut/</a:t>
            </a:r>
            <a:r>
              <a:rPr lang="en-US" altLang="zh-CN" sz="1000" dirty="0" err="1"/>
              <a:t>depthwise</a:t>
            </a:r>
            <a:r>
              <a:rPr lang="en-US" altLang="zh-CN" sz="1000" dirty="0"/>
              <a:t> convolution</a:t>
            </a:r>
            <a:r>
              <a:rPr lang="zh-CN" altLang="en-US" sz="1000" dirty="0"/>
              <a:t>等操作。元素操作类型操作虽然</a:t>
            </a:r>
            <a:r>
              <a:rPr lang="en-US" altLang="zh-CN" sz="1000" dirty="0"/>
              <a:t>FLOPs</a:t>
            </a:r>
            <a:r>
              <a:rPr lang="zh-CN" altLang="en-US" sz="1000" dirty="0"/>
              <a:t>非常低，但是带来的时间消耗还是非常明显的，尤其是在</a:t>
            </a:r>
            <a:r>
              <a:rPr lang="en-US" altLang="zh-CN" sz="1000" dirty="0"/>
              <a:t>GPU</a:t>
            </a:r>
            <a:r>
              <a:rPr lang="zh-CN" altLang="en-US" sz="1000" dirty="0"/>
              <a:t>上。元素操作操作虽然基本上不增加</a:t>
            </a:r>
            <a:r>
              <a:rPr lang="en-US" altLang="zh-CN" sz="1000" dirty="0"/>
              <a:t>FLOPs</a:t>
            </a:r>
            <a:r>
              <a:rPr lang="zh-CN" altLang="en-US" sz="1000" dirty="0"/>
              <a:t>，但是所带来的时间消耗占比却不可忽视。也即</a:t>
            </a:r>
            <a:r>
              <a:rPr lang="en-US" altLang="zh-CN" sz="1000" dirty="0"/>
              <a:t>Small FLOPs heavy MAC</a:t>
            </a:r>
            <a:endParaRPr lang="zh-CN" altLang="en-US" sz="10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3" y="1799855"/>
            <a:ext cx="3907681" cy="9312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26" y="3315251"/>
            <a:ext cx="2704071" cy="88633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02" y="4974311"/>
            <a:ext cx="2693341" cy="83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/>
              <a:t>VGG</a:t>
            </a:r>
            <a:r>
              <a:rPr lang="en-US" altLang="zh-CN" i="1" u="sng" dirty="0"/>
              <a:t>Net</a:t>
            </a:r>
            <a:r>
              <a:rPr lang="en-US" i="1" u="sng" dirty="0"/>
              <a:t>:</a:t>
            </a:r>
            <a:r>
              <a:rPr lang="zh-CN" altLang="en-US" i="1" u="sng" dirty="0"/>
              <a:t> </a:t>
            </a:r>
            <a:r>
              <a:rPr lang="en-US" altLang="zh-CN" i="1" u="sng" dirty="0"/>
              <a:t>Small</a:t>
            </a:r>
            <a:r>
              <a:rPr lang="zh-CN" altLang="en-US" i="1" u="sng" dirty="0"/>
              <a:t> </a:t>
            </a:r>
            <a:r>
              <a:rPr lang="en-US" altLang="zh-CN" i="1" u="sng" dirty="0"/>
              <a:t>filters,</a:t>
            </a:r>
            <a:r>
              <a:rPr lang="zh-CN" altLang="en-US" i="1" u="sng" dirty="0"/>
              <a:t> </a:t>
            </a:r>
            <a:r>
              <a:rPr lang="en-US" altLang="zh-CN" i="1" u="sng" dirty="0"/>
              <a:t>deeper</a:t>
            </a:r>
            <a:r>
              <a:rPr lang="zh-CN" altLang="en-US" i="1" u="sng" dirty="0"/>
              <a:t> </a:t>
            </a:r>
            <a:r>
              <a:rPr lang="en-US" altLang="zh-CN" i="1" u="sng" dirty="0"/>
              <a:t>networks</a:t>
            </a:r>
            <a:endParaRPr lang="en-US" i="1" u="sng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6602" y="1690688"/>
            <a:ext cx="4255797" cy="4598338"/>
          </a:xfrm>
          <a:prstGeom prst="rect">
            <a:avLst/>
          </a:prstGeom>
        </p:spPr>
      </p:pic>
      <p:sp>
        <p:nvSpPr>
          <p:cNvPr id="5" name="Text Box 13"/>
          <p:cNvSpPr txBox="1"/>
          <p:nvPr/>
        </p:nvSpPr>
        <p:spPr>
          <a:xfrm>
            <a:off x="4876800" y="6582410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Simonyan and Zisserman. Very Deep Convolutional Networks for Large-Scale Image Recognition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90" y="3518426"/>
            <a:ext cx="1905000" cy="1549400"/>
          </a:xfrm>
          <a:prstGeom prst="rect">
            <a:avLst/>
          </a:prstGeom>
        </p:spPr>
      </p:pic>
      <p:sp>
        <p:nvSpPr>
          <p:cNvPr id="7" name="Text Box 5"/>
          <p:cNvSpPr txBox="1"/>
          <p:nvPr/>
        </p:nvSpPr>
        <p:spPr>
          <a:xfrm>
            <a:off x="838199" y="1838973"/>
            <a:ext cx="761158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auto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conv(stride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receptive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7x7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marL="285750" lvl="0" indent="-285750" fontAlgn="auto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deeper,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non-linearities,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</a:p>
        </p:txBody>
      </p:sp>
      <p:sp>
        <p:nvSpPr>
          <p:cNvPr id="8" name="Text Box 5"/>
          <p:cNvSpPr txBox="1"/>
          <p:nvPr/>
        </p:nvSpPr>
        <p:spPr>
          <a:xfrm>
            <a:off x="838199" y="4146766"/>
            <a:ext cx="6007100" cy="18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138M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parameters(mostly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31601" y="5397499"/>
            <a:ext cx="1029999" cy="3429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31602" y="3657599"/>
            <a:ext cx="1029999" cy="52070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449781" y="3826801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7x7,</a:t>
            </a:r>
            <a:r>
              <a:rPr kumimoji="1" lang="zh-CN" alt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s=1</a:t>
            </a:r>
          </a:p>
        </p:txBody>
      </p:sp>
      <p:sp>
        <p:nvSpPr>
          <p:cNvPr id="12" name="矩形 11"/>
          <p:cNvSpPr/>
          <p:nvPr/>
        </p:nvSpPr>
        <p:spPr>
          <a:xfrm>
            <a:off x="8449781" y="5439701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5x5,</a:t>
            </a:r>
            <a:r>
              <a:rPr kumimoji="1" lang="zh-CN" alt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78" y="3394446"/>
            <a:ext cx="17526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9" y="2656555"/>
            <a:ext cx="4330700" cy="2081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err="1"/>
              <a:t>Goog</a:t>
            </a:r>
            <a:r>
              <a:rPr lang="en-US" altLang="zh-CN" i="1" u="sng" dirty="0" err="1"/>
              <a:t>L</a:t>
            </a:r>
            <a:r>
              <a:rPr lang="en-US" i="1" u="sng" dirty="0" err="1"/>
              <a:t>eNet</a:t>
            </a:r>
            <a:r>
              <a:rPr lang="en-US" i="1" u="sng" dirty="0"/>
              <a:t>:</a:t>
            </a:r>
            <a:r>
              <a:rPr lang="zh-CN" altLang="en-US" i="1" u="sng" dirty="0"/>
              <a:t> </a:t>
            </a:r>
            <a:r>
              <a:rPr lang="en-US" altLang="zh-CN" i="1" u="sng" dirty="0"/>
              <a:t>The</a:t>
            </a:r>
            <a:r>
              <a:rPr lang="zh-CN" altLang="en-US" i="1" u="sng" dirty="0"/>
              <a:t> </a:t>
            </a:r>
            <a:r>
              <a:rPr lang="en-US" altLang="zh-CN" i="1" u="sng" dirty="0"/>
              <a:t>Inception</a:t>
            </a:r>
            <a:r>
              <a:rPr lang="zh-CN" altLang="en-US" i="1" u="sng" dirty="0"/>
              <a:t> </a:t>
            </a:r>
            <a:r>
              <a:rPr lang="en-US" altLang="zh-CN" i="1" u="sng" dirty="0"/>
              <a:t>Module</a:t>
            </a:r>
            <a:endParaRPr lang="en-US" i="1" u="sng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137" y="1473367"/>
            <a:ext cx="2604663" cy="4905972"/>
          </a:xfrm>
          <a:prstGeom prst="rect">
            <a:avLst/>
          </a:prstGeom>
        </p:spPr>
      </p:pic>
      <p:sp>
        <p:nvSpPr>
          <p:cNvPr id="6" name="Text Box 13"/>
          <p:cNvSpPr txBox="1"/>
          <p:nvPr/>
        </p:nvSpPr>
        <p:spPr>
          <a:xfrm>
            <a:off x="6145530" y="6582410"/>
            <a:ext cx="604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et al.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deeper with convolutions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87898" y="2624089"/>
            <a:ext cx="3961237" cy="202124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52239" y="4859485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8200" y="5565013"/>
            <a:ext cx="7290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receptive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46833" y="4859485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</a:t>
            </a:r>
            <a:r>
              <a:rPr kumimoji="1"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r>
              <a:rPr kumimoji="1"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kumimoji="1"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8003" y="1653386"/>
            <a:ext cx="8835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kumimoji="1" lang="zh-CN" altLang="en-US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kumimoji="1" lang="zh-CN" altLang="en-US" sz="15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err="1"/>
              <a:t>Goog</a:t>
            </a:r>
            <a:r>
              <a:rPr lang="en-US" altLang="zh-CN" i="1" u="sng" dirty="0" err="1"/>
              <a:t>L</a:t>
            </a:r>
            <a:r>
              <a:rPr lang="en-US" i="1" u="sng" dirty="0" err="1"/>
              <a:t>eNet</a:t>
            </a:r>
            <a:r>
              <a:rPr lang="en-US" i="1" u="sng" dirty="0"/>
              <a:t>:</a:t>
            </a:r>
            <a:r>
              <a:rPr lang="zh-CN" altLang="en-US" i="1" u="sng" dirty="0"/>
              <a:t> </a:t>
            </a:r>
            <a:r>
              <a:rPr lang="en-US" altLang="zh-CN" i="1" u="sng" dirty="0"/>
              <a:t>With</a:t>
            </a:r>
            <a:r>
              <a:rPr lang="zh-CN" altLang="en-US" i="1" u="sng" dirty="0"/>
              <a:t> </a:t>
            </a:r>
            <a:r>
              <a:rPr lang="en-US" altLang="zh-CN" i="1" u="sng" dirty="0"/>
              <a:t>computational</a:t>
            </a:r>
            <a:r>
              <a:rPr lang="zh-CN" altLang="en-US" i="1" u="sng" dirty="0"/>
              <a:t> </a:t>
            </a:r>
            <a:r>
              <a:rPr lang="en-US" altLang="zh-CN" i="1" u="sng" dirty="0"/>
              <a:t>efficiency</a:t>
            </a:r>
            <a:endParaRPr lang="en-US" i="1" u="sng" dirty="0"/>
          </a:p>
        </p:txBody>
      </p:sp>
      <p:sp>
        <p:nvSpPr>
          <p:cNvPr id="6" name="Text Box 13"/>
          <p:cNvSpPr txBox="1"/>
          <p:nvPr/>
        </p:nvSpPr>
        <p:spPr>
          <a:xfrm>
            <a:off x="6145530" y="6582410"/>
            <a:ext cx="604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et al.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deeper with convolutions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5"/>
          <p:cNvSpPr txBox="1"/>
          <p:nvPr/>
        </p:nvSpPr>
        <p:spPr>
          <a:xfrm>
            <a:off x="5141190" y="1798063"/>
            <a:ext cx="55467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“bottleneck”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auto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/>
          <p:nvPr/>
        </p:nvSpPr>
        <p:spPr>
          <a:xfrm>
            <a:off x="6954445" y="2967074"/>
            <a:ext cx="5043931" cy="267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“inception”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“bottleneck”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73" y="1769392"/>
            <a:ext cx="3340032" cy="16565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3" y="4174506"/>
            <a:ext cx="4726898" cy="14748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6333" y="1770019"/>
            <a:ext cx="1562100" cy="571500"/>
          </a:xfrm>
          <a:prstGeom prst="rect">
            <a:avLst/>
          </a:prstGeom>
        </p:spPr>
      </p:pic>
      <p:pic>
        <p:nvPicPr>
          <p:cNvPr id="15" name="内容占位符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44105" y="5719780"/>
            <a:ext cx="6629400" cy="88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32" y="3504680"/>
            <a:ext cx="4597400" cy="4191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495,&quot;width&quot;:1055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2925</Words>
  <Application>Microsoft Office PowerPoint</Application>
  <PresentationFormat>寬螢幕</PresentationFormat>
  <Paragraphs>305</Paragraphs>
  <Slides>64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7" baseType="lpstr">
      <vt:lpstr>Minion Pro SmBd</vt:lpstr>
      <vt:lpstr>Tekton Pro</vt:lpstr>
      <vt:lpstr>等线</vt:lpstr>
      <vt:lpstr>等线 Light</vt:lpstr>
      <vt:lpstr>楷体</vt:lpstr>
      <vt:lpstr>Algerian</vt:lpstr>
      <vt:lpstr>Arial</vt:lpstr>
      <vt:lpstr>Calibri</vt:lpstr>
      <vt:lpstr>Cambria</vt:lpstr>
      <vt:lpstr>Cambria Math</vt:lpstr>
      <vt:lpstr>Times New Roman</vt:lpstr>
      <vt:lpstr>Wingdings</vt:lpstr>
      <vt:lpstr>Office 主题​​</vt:lpstr>
      <vt:lpstr>PowerPoint 簡報</vt:lpstr>
      <vt:lpstr>Spatial Exploitation based CNNs</vt:lpstr>
      <vt:lpstr>Spatial Exploitation:</vt:lpstr>
      <vt:lpstr>LeNet: First popular CNN architecture</vt:lpstr>
      <vt:lpstr>AlexNet: First deep CNN architecture</vt:lpstr>
      <vt:lpstr>ZfNet: Refinement of AlexNet</vt:lpstr>
      <vt:lpstr>VGGNet: Small filters, deeper networks</vt:lpstr>
      <vt:lpstr>GoogLeNet: The Inception Module</vt:lpstr>
      <vt:lpstr>GoogLeNet: With computational efficiency</vt:lpstr>
      <vt:lpstr>GoogLeNet: Architecture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Width-based CNNs</vt:lpstr>
      <vt:lpstr>Wide ResNet (WRN)</vt:lpstr>
      <vt:lpstr>PowerPoint 簡報</vt:lpstr>
      <vt:lpstr>Deep Pyramidal Residual Networks</vt:lpstr>
      <vt:lpstr>PowerPoint 簡報</vt:lpstr>
      <vt:lpstr>Xception</vt:lpstr>
      <vt:lpstr>PowerPoint 簡報</vt:lpstr>
      <vt:lpstr>PowerPoint 簡報</vt:lpstr>
      <vt:lpstr>PowerPoint 簡報</vt:lpstr>
      <vt:lpstr>PowerPoint 簡報</vt:lpstr>
      <vt:lpstr>Feature-Map (ChannelFMap) Exploitation based CNNs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Channel Boosted Convolutional Neural Network using Transfer Learning</vt:lpstr>
      <vt:lpstr>Channel Boosted deep CNN (CB-CNN)</vt:lpstr>
      <vt:lpstr>Details of the working of CB-CNN</vt:lpstr>
      <vt:lpstr>Training of AE</vt:lpstr>
      <vt:lpstr>Fine-tuning using boosted input</vt:lpstr>
      <vt:lpstr>Advantage of deploying TL </vt:lpstr>
      <vt:lpstr>Attention based CNN</vt:lpstr>
      <vt:lpstr>Outline</vt:lpstr>
      <vt:lpstr>Outline</vt:lpstr>
      <vt:lpstr>Attention? Attention!</vt:lpstr>
      <vt:lpstr>CBAM</vt:lpstr>
      <vt:lpstr>CBAM</vt:lpstr>
      <vt:lpstr>SE-sc</vt:lpstr>
      <vt:lpstr>Residual Attention Module</vt:lpstr>
      <vt:lpstr>Residual Attention Module</vt:lpstr>
      <vt:lpstr>Light CNN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Feature-Map (ChannelFMap) Exploitation based CNNs</dc:title>
  <dc:creator>陈 明辉</dc:creator>
  <cp:lastModifiedBy>刘 柱</cp:lastModifiedBy>
  <cp:revision>4</cp:revision>
  <dcterms:created xsi:type="dcterms:W3CDTF">2020-11-27T08:05:00Z</dcterms:created>
  <dcterms:modified xsi:type="dcterms:W3CDTF">2020-11-30T12:53:36Z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